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910" r:id="rId3"/>
    <p:sldId id="938" r:id="rId4"/>
    <p:sldId id="914" r:id="rId5"/>
    <p:sldId id="920" r:id="rId6"/>
    <p:sldId id="274" r:id="rId7"/>
    <p:sldId id="915" r:id="rId8"/>
    <p:sldId id="916" r:id="rId9"/>
    <p:sldId id="940" r:id="rId10"/>
    <p:sldId id="911" r:id="rId11"/>
    <p:sldId id="924" r:id="rId12"/>
    <p:sldId id="912" r:id="rId13"/>
    <p:sldId id="913" r:id="rId14"/>
    <p:sldId id="261" r:id="rId15"/>
    <p:sldId id="917" r:id="rId16"/>
    <p:sldId id="929" r:id="rId17"/>
    <p:sldId id="346" r:id="rId18"/>
    <p:sldId id="919" r:id="rId19"/>
    <p:sldId id="930" r:id="rId20"/>
    <p:sldId id="345" r:id="rId21"/>
    <p:sldId id="310" r:id="rId22"/>
    <p:sldId id="931" r:id="rId23"/>
    <p:sldId id="939" r:id="rId24"/>
    <p:sldId id="926" r:id="rId25"/>
    <p:sldId id="933" r:id="rId26"/>
    <p:sldId id="934" r:id="rId27"/>
    <p:sldId id="932" r:id="rId28"/>
    <p:sldId id="349" r:id="rId29"/>
    <p:sldId id="925" r:id="rId30"/>
    <p:sldId id="935" r:id="rId31"/>
    <p:sldId id="928" r:id="rId32"/>
    <p:sldId id="927" r:id="rId33"/>
    <p:sldId id="936" r:id="rId34"/>
    <p:sldId id="937" r:id="rId35"/>
    <p:sldId id="921" r:id="rId36"/>
    <p:sldId id="922" r:id="rId37"/>
  </p:sldIdLst>
  <p:sldSz cx="9906000" cy="6858000" type="A4"/>
  <p:notesSz cx="68453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1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/>
    <p:restoredTop sz="92975"/>
  </p:normalViewPr>
  <p:slideViewPr>
    <p:cSldViewPr>
      <p:cViewPr>
        <p:scale>
          <a:sx n="125" d="100"/>
          <a:sy n="125" d="100"/>
        </p:scale>
        <p:origin x="1024" y="-14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703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76675" y="0"/>
            <a:ext cx="2967038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003A646-A0B2-2D4A-A241-2188B7E16F5C}" type="datetimeFigureOut">
              <a:rPr lang="fr-FR" altLang="fr-FR"/>
              <a:pPr/>
              <a:t>17/01/2022</a:t>
            </a:fld>
            <a:endParaRPr lang="fr-FR" alt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39775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4213" y="4705350"/>
            <a:ext cx="5476875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6703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76675" y="9409113"/>
            <a:ext cx="2967038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AC4765-D777-4548-A1A7-F9EC4C289859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0940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C4765-D777-4548-A1A7-F9EC4C289859}" type="slidenum">
              <a:rPr lang="fr-FR" altLang="fr-FR"/>
              <a:pPr/>
              <a:t>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06147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39775" y="752475"/>
            <a:ext cx="5364163" cy="37147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 altLang="fr-FR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624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C4765-D777-4548-A1A7-F9EC4C289859}" type="slidenum">
              <a:rPr lang="fr-FR" altLang="fr-FR" smtClean="0"/>
              <a:pPr/>
              <a:t>20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968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C4765-D777-4548-A1A7-F9EC4C289859}" type="slidenum">
              <a:rPr lang="fr-FR" altLang="fr-FR"/>
              <a:pPr/>
              <a:t>27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9862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5194F7-2DB0-764B-9EBB-E25EBD4CE835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40343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8514B0-6AC9-9344-A72F-85EA831466F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237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49975" cy="54864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5CBE0F-0CE2-C741-9498-8CDCAD881D93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47833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201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742950" y="1981200"/>
            <a:ext cx="8420100" cy="4114800"/>
          </a:xfrm>
        </p:spPr>
        <p:txBody>
          <a:bodyPr/>
          <a:lstStyle/>
          <a:p>
            <a:pPr lvl="0"/>
            <a:endParaRPr lang="fr-FR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C07F64-7AC2-9C4F-8793-095DC0774AA0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5540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9735EC-AC03-4847-9C10-BB03552183CC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981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E8F6BF-5774-DC4E-9756-6D7E31FECA34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9508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27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5550" y="1981200"/>
            <a:ext cx="4127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5CACBE-685B-BE41-B51E-5536B61FE76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0012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6B1910-76A5-3B4D-A81A-ECC22F9DDC6F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343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6D2B65-8CA0-E746-999B-F3A353A74D9F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0410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A3F92F-D8F2-364A-8475-DC31D12B4BF5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2173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0DCC1E-9514-AC4F-9D7B-AA1179C6D2A3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094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C8B933-4093-8545-882D-21A08F3458D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6982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9907A217-A943-AF4A-87A0-A2AA567E8A43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sembl.org/Tools/VE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Réalisation d’un</a:t>
            </a:r>
            <a:br>
              <a:rPr lang="fr-FR" dirty="0"/>
            </a:br>
            <a:r>
              <a:rPr lang="fr-FR" dirty="0"/>
              <a:t>Pipeline d’analyse d’exome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8357" y="5515818"/>
            <a:ext cx="193516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69C1B2C-20E8-D840-B5BA-ED8D4063AD07}"/>
              </a:ext>
            </a:extLst>
          </p:cNvPr>
          <p:cNvSpPr txBox="1"/>
          <p:nvPr/>
        </p:nvSpPr>
        <p:spPr>
          <a:xfrm>
            <a:off x="4362053" y="6409903"/>
            <a:ext cx="126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latin typeface="Calibri" charset="0"/>
                <a:ea typeface="Calibri" charset="0"/>
                <a:cs typeface="Calibri" charset="0"/>
              </a:rPr>
              <a:t>V. 17/1/2022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26F401-A7EF-654F-8B78-352BE5C856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61" y="5819447"/>
            <a:ext cx="2768361" cy="6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4536DDC9-D64B-F143-9552-4CB007FCCE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2736"/>
            <a:ext cx="9906000" cy="5122752"/>
          </a:xfrm>
          <a:prstGeom prst="rect">
            <a:avLst/>
          </a:prstGeom>
        </p:spPr>
      </p:pic>
      <p:sp>
        <p:nvSpPr>
          <p:cNvPr id="24" name="Titre 23">
            <a:extLst>
              <a:ext uri="{FF2B5EF4-FFF2-40B4-BE49-F238E27FC236}">
                <a16:creationId xmlns:a16="http://schemas.microsoft.com/office/drawing/2014/main" id="{7A4C7A95-4D5E-D54F-BF14-EFD59A7CE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93576"/>
            <a:ext cx="8420100" cy="515144"/>
          </a:xfrm>
        </p:spPr>
        <p:txBody>
          <a:bodyPr/>
          <a:lstStyle/>
          <a:p>
            <a:r>
              <a:rPr lang="fr-FR"/>
              <a:t>Trimmomatic</a:t>
            </a:r>
          </a:p>
        </p:txBody>
      </p:sp>
      <p:sp>
        <p:nvSpPr>
          <p:cNvPr id="25" name="Flèche vers la gauche 24">
            <a:extLst>
              <a:ext uri="{FF2B5EF4-FFF2-40B4-BE49-F238E27FC236}">
                <a16:creationId xmlns:a16="http://schemas.microsoft.com/office/drawing/2014/main" id="{65B816D5-29A5-3F4D-8A1C-E32D30C53218}"/>
              </a:ext>
            </a:extLst>
          </p:cNvPr>
          <p:cNvSpPr/>
          <p:nvPr/>
        </p:nvSpPr>
        <p:spPr>
          <a:xfrm rot="19939485">
            <a:off x="4135283" y="2440731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Flèche vers la gauche 27">
            <a:extLst>
              <a:ext uri="{FF2B5EF4-FFF2-40B4-BE49-F238E27FC236}">
                <a16:creationId xmlns:a16="http://schemas.microsoft.com/office/drawing/2014/main" id="{5C133515-C227-F14C-9E62-45572F653476}"/>
              </a:ext>
            </a:extLst>
          </p:cNvPr>
          <p:cNvSpPr/>
          <p:nvPr/>
        </p:nvSpPr>
        <p:spPr>
          <a:xfrm rot="19939485">
            <a:off x="4088899" y="2858176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8AAED-AFF3-F54C-B8F8-EDED48BD2744}"/>
              </a:ext>
            </a:extLst>
          </p:cNvPr>
          <p:cNvSpPr txBox="1"/>
          <p:nvPr/>
        </p:nvSpPr>
        <p:spPr>
          <a:xfrm>
            <a:off x="1499272" y="6317961"/>
            <a:ext cx="6373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Vérifiez à nouveau les fichiers corrigés avec fastqc</a:t>
            </a:r>
          </a:p>
        </p:txBody>
      </p:sp>
    </p:spTree>
    <p:extLst>
      <p:ext uri="{BB962C8B-B14F-4D97-AF65-F5344CB8AC3E}">
        <p14:creationId xmlns:p14="http://schemas.microsoft.com/office/powerpoint/2010/main" val="424083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0F8DB-A312-C843-9E5F-281F865A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Trimmomatic (fin)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97E831-1F31-4A4D-9DE0-B5A342C6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Vérifiez le gain de qualité (faites fastqc d’un fastq)</a:t>
            </a:r>
          </a:p>
          <a:p>
            <a:r>
              <a:rPr lang="fr-FR"/>
              <a:t>Eliminez les données « unpaired »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62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4"/>
          <p:cNvSpPr>
            <a:spLocks noChangeArrowheads="1"/>
          </p:cNvSpPr>
          <p:nvPr/>
        </p:nvSpPr>
        <p:spPr bwMode="auto">
          <a:xfrm>
            <a:off x="9344025" y="215902"/>
            <a:ext cx="1571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10</a:t>
            </a:r>
            <a:endParaRPr lang="en-US" altLang="en-US" sz="1800"/>
          </a:p>
        </p:txBody>
      </p:sp>
      <p:sp>
        <p:nvSpPr>
          <p:cNvPr id="227" name="Rectangle 25"/>
          <p:cNvSpPr>
            <a:spLocks noChangeArrowheads="1"/>
          </p:cNvSpPr>
          <p:nvPr/>
        </p:nvSpPr>
        <p:spPr bwMode="auto">
          <a:xfrm>
            <a:off x="9499600" y="215902"/>
            <a:ext cx="381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 </a:t>
            </a:r>
            <a:endParaRPr lang="en-US" altLang="en-US" sz="1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C86875-AB28-9342-AC4F-74E5054E8F14}"/>
              </a:ext>
            </a:extLst>
          </p:cNvPr>
          <p:cNvSpPr/>
          <p:nvPr/>
        </p:nvSpPr>
        <p:spPr>
          <a:xfrm>
            <a:off x="3860090" y="1394473"/>
            <a:ext cx="819520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Reads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44713D-0A28-A140-9CCD-8B42EF679FF5}"/>
              </a:ext>
            </a:extLst>
          </p:cNvPr>
          <p:cNvSpPr/>
          <p:nvPr/>
        </p:nvSpPr>
        <p:spPr>
          <a:xfrm>
            <a:off x="3751657" y="2752961"/>
            <a:ext cx="1036387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Quality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EF1606-FE78-F840-9DFB-652052B27793}"/>
              </a:ext>
            </a:extLst>
          </p:cNvPr>
          <p:cNvSpPr/>
          <p:nvPr/>
        </p:nvSpPr>
        <p:spPr>
          <a:xfrm>
            <a:off x="5207758" y="3873822"/>
            <a:ext cx="916533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Target </a:t>
            </a:r>
          </a:p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Regions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Bed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E3D84B-891B-9444-9F2A-5168E6AE4DA6}"/>
              </a:ext>
            </a:extLst>
          </p:cNvPr>
          <p:cNvSpPr/>
          <p:nvPr/>
        </p:nvSpPr>
        <p:spPr>
          <a:xfrm>
            <a:off x="250402" y="3616695"/>
            <a:ext cx="1250272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Reference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genome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Fasta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EABE37-52CA-E942-AAA0-E688FB1027D4}"/>
              </a:ext>
            </a:extLst>
          </p:cNvPr>
          <p:cNvSpPr/>
          <p:nvPr/>
        </p:nvSpPr>
        <p:spPr>
          <a:xfrm>
            <a:off x="2036226" y="3719608"/>
            <a:ext cx="1176920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Mapping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Bowtie2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494F5B-4724-C541-92FA-ACF9416ECE6C}"/>
              </a:ext>
            </a:extLst>
          </p:cNvPr>
          <p:cNvSpPr/>
          <p:nvPr/>
        </p:nvSpPr>
        <p:spPr>
          <a:xfrm>
            <a:off x="4887494" y="5313354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Target</a:t>
            </a: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Intersection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Intersect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Bam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2633D17-DAD1-664F-87BD-8B4A297DA5BA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500674" y="4078360"/>
            <a:ext cx="535552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E7B0EC57-0D81-BD46-BB10-68161F04B63E}"/>
              </a:ext>
            </a:extLst>
          </p:cNvPr>
          <p:cNvCxnSpPr>
            <a:cxnSpLocks/>
            <a:stCxn id="40" idx="1"/>
            <a:endCxn id="57" idx="0"/>
          </p:cNvCxnSpPr>
          <p:nvPr/>
        </p:nvCxnSpPr>
        <p:spPr>
          <a:xfrm flipH="1">
            <a:off x="2624687" y="1717639"/>
            <a:ext cx="1235403" cy="454584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CCBA1ED-29F1-0145-9413-A23E02E4FFFB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269850" y="2040804"/>
            <a:ext cx="1" cy="712157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F3E7FBEB-D9BB-CA4C-9D9D-962B667199A1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666024" y="4797152"/>
            <a:ext cx="1" cy="516202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BEAE09B-6748-AA49-8730-10C8459046AD}"/>
              </a:ext>
            </a:extLst>
          </p:cNvPr>
          <p:cNvCxnSpPr>
            <a:cxnSpLocks/>
            <a:stCxn id="45" idx="2"/>
            <a:endCxn id="61" idx="0"/>
          </p:cNvCxnSpPr>
          <p:nvPr/>
        </p:nvCxnSpPr>
        <p:spPr>
          <a:xfrm>
            <a:off x="2624686" y="4437112"/>
            <a:ext cx="7044" cy="76884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15D9450-DDDA-5C41-AA94-4152A0F47F90}"/>
              </a:ext>
            </a:extLst>
          </p:cNvPr>
          <p:cNvSpPr/>
          <p:nvPr/>
        </p:nvSpPr>
        <p:spPr>
          <a:xfrm>
            <a:off x="7408641" y="3954187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calling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Varscan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Somatic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14D218-3582-B74F-8B15-420394A1C538}"/>
              </a:ext>
            </a:extLst>
          </p:cNvPr>
          <p:cNvSpPr/>
          <p:nvPr/>
        </p:nvSpPr>
        <p:spPr>
          <a:xfrm>
            <a:off x="7100862" y="2826162"/>
            <a:ext cx="217261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Selection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Manual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FA73B2F-C104-B447-A709-145AA7DEE3A6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V="1">
            <a:off x="8187171" y="3534048"/>
            <a:ext cx="0" cy="42013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5325191-3F20-BD43-B33F-564BC66F6EF8}"/>
              </a:ext>
            </a:extLst>
          </p:cNvPr>
          <p:cNvSpPr/>
          <p:nvPr/>
        </p:nvSpPr>
        <p:spPr>
          <a:xfrm>
            <a:off x="1909171" y="2172223"/>
            <a:ext cx="1431031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Trimming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Trimmomatic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5E645ED2-88B8-A04C-A09C-7F430C5012B4}"/>
              </a:ext>
            </a:extLst>
          </p:cNvPr>
          <p:cNvCxnSpPr>
            <a:cxnSpLocks/>
            <a:stCxn id="57" idx="2"/>
            <a:endCxn id="45" idx="0"/>
          </p:cNvCxnSpPr>
          <p:nvPr/>
        </p:nvCxnSpPr>
        <p:spPr>
          <a:xfrm flipH="1">
            <a:off x="2624686" y="2889727"/>
            <a:ext cx="1" cy="829881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DF06D7A-CD36-B64F-93E8-5F371CAA3163}"/>
              </a:ext>
            </a:extLst>
          </p:cNvPr>
          <p:cNvCxnSpPr>
            <a:cxnSpLocks/>
            <a:stCxn id="57" idx="2"/>
            <a:endCxn id="41" idx="1"/>
          </p:cNvCxnSpPr>
          <p:nvPr/>
        </p:nvCxnSpPr>
        <p:spPr>
          <a:xfrm>
            <a:off x="2624687" y="2889727"/>
            <a:ext cx="1126970" cy="31976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>
            <a:extLst>
              <a:ext uri="{FF2B5EF4-FFF2-40B4-BE49-F238E27FC236}">
                <a16:creationId xmlns:a16="http://schemas.microsoft.com/office/drawing/2014/main" id="{A4864F0E-3F4B-914B-AE12-E0B5C9D4EB9F}"/>
              </a:ext>
            </a:extLst>
          </p:cNvPr>
          <p:cNvCxnSpPr>
            <a:cxnSpLocks/>
            <a:stCxn id="46" idx="3"/>
            <a:endCxn id="53" idx="2"/>
          </p:cNvCxnSpPr>
          <p:nvPr/>
        </p:nvCxnSpPr>
        <p:spPr>
          <a:xfrm flipV="1">
            <a:off x="6444554" y="4867257"/>
            <a:ext cx="1742617" cy="90263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750C2-3E49-864E-A01B-5A079D20FA13}"/>
              </a:ext>
            </a:extLst>
          </p:cNvPr>
          <p:cNvSpPr/>
          <p:nvPr/>
        </p:nvSpPr>
        <p:spPr>
          <a:xfrm>
            <a:off x="2031704" y="5205952"/>
            <a:ext cx="1200051" cy="1127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Quality 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Samtools flagstat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DCFC1995-6C1A-894E-9D87-9BF0C2C0EEC1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>
            <a:off x="3231755" y="5769889"/>
            <a:ext cx="1655739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>
            <a:extLst>
              <a:ext uri="{FF2B5EF4-FFF2-40B4-BE49-F238E27FC236}">
                <a16:creationId xmlns:a16="http://schemas.microsoft.com/office/drawing/2014/main" id="{23D82EEF-0973-AA43-918A-697C87CBD2CE}"/>
              </a:ext>
            </a:extLst>
          </p:cNvPr>
          <p:cNvSpPr/>
          <p:nvPr/>
        </p:nvSpPr>
        <p:spPr>
          <a:xfrm>
            <a:off x="1888091" y="3410541"/>
            <a:ext cx="1443625" cy="1231615"/>
          </a:xfrm>
          <a:prstGeom prst="ellipse">
            <a:avLst/>
          </a:prstGeom>
          <a:noFill/>
          <a:ln w="38100">
            <a:solidFill>
              <a:srgbClr val="EE1C2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0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4FB94-B542-F542-A5BB-14478352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60683"/>
            <a:ext cx="8420100" cy="515144"/>
          </a:xfrm>
        </p:spPr>
        <p:txBody>
          <a:bodyPr/>
          <a:lstStyle/>
          <a:p>
            <a:r>
              <a:rPr lang="fr-FR"/>
              <a:t>Bowtie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38F076-6854-BD45-BA73-C8691E85C2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906000" cy="5544576"/>
          </a:xfrm>
          <a:prstGeom prst="rect">
            <a:avLst/>
          </a:prstGeom>
        </p:spPr>
      </p:pic>
      <p:sp>
        <p:nvSpPr>
          <p:cNvPr id="7" name="Flèche vers la gauche 6">
            <a:extLst>
              <a:ext uri="{FF2B5EF4-FFF2-40B4-BE49-F238E27FC236}">
                <a16:creationId xmlns:a16="http://schemas.microsoft.com/office/drawing/2014/main" id="{F175BC9F-2F7E-BD4F-BCF2-E048A911016E}"/>
              </a:ext>
            </a:extLst>
          </p:cNvPr>
          <p:cNvSpPr/>
          <p:nvPr/>
        </p:nvSpPr>
        <p:spPr>
          <a:xfrm rot="19939485">
            <a:off x="5662076" y="2080690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lèche vers la gauche 7">
            <a:extLst>
              <a:ext uri="{FF2B5EF4-FFF2-40B4-BE49-F238E27FC236}">
                <a16:creationId xmlns:a16="http://schemas.microsoft.com/office/drawing/2014/main" id="{DA28AB06-88AE-1B4E-9D7E-5FE5843BE667}"/>
              </a:ext>
            </a:extLst>
          </p:cNvPr>
          <p:cNvSpPr/>
          <p:nvPr/>
        </p:nvSpPr>
        <p:spPr>
          <a:xfrm rot="19939485">
            <a:off x="5615692" y="2665745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lèche vers la gauche 8">
            <a:extLst>
              <a:ext uri="{FF2B5EF4-FFF2-40B4-BE49-F238E27FC236}">
                <a16:creationId xmlns:a16="http://schemas.microsoft.com/office/drawing/2014/main" id="{9033531D-CD42-1C4F-A67F-739636D3C989}"/>
              </a:ext>
            </a:extLst>
          </p:cNvPr>
          <p:cNvSpPr/>
          <p:nvPr/>
        </p:nvSpPr>
        <p:spPr>
          <a:xfrm rot="19939485">
            <a:off x="3692549" y="5416203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lèche vers la gauche 9">
            <a:extLst>
              <a:ext uri="{FF2B5EF4-FFF2-40B4-BE49-F238E27FC236}">
                <a16:creationId xmlns:a16="http://schemas.microsoft.com/office/drawing/2014/main" id="{80BFFC9B-B179-8A42-B448-AF56628FAE51}"/>
              </a:ext>
            </a:extLst>
          </p:cNvPr>
          <p:cNvSpPr/>
          <p:nvPr/>
        </p:nvSpPr>
        <p:spPr>
          <a:xfrm rot="19939485">
            <a:off x="2872492" y="1664261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E00A7DA-F114-0E4D-9A9D-369A6EB78B31}"/>
              </a:ext>
            </a:extLst>
          </p:cNvPr>
          <p:cNvSpPr txBox="1"/>
          <p:nvPr/>
        </p:nvSpPr>
        <p:spPr>
          <a:xfrm>
            <a:off x="1844213" y="6443218"/>
            <a:ext cx="5561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Check Bowtie result: what type of file is it? </a:t>
            </a:r>
          </a:p>
        </p:txBody>
      </p:sp>
    </p:spTree>
    <p:extLst>
      <p:ext uri="{BB962C8B-B14F-4D97-AF65-F5344CB8AC3E}">
        <p14:creationId xmlns:p14="http://schemas.microsoft.com/office/powerpoint/2010/main" val="50108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496" y="1381596"/>
            <a:ext cx="9144000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2" name="Titre 1"/>
          <p:cNvSpPr>
            <a:spLocks noGrp="1"/>
          </p:cNvSpPr>
          <p:nvPr>
            <p:ph type="title"/>
          </p:nvPr>
        </p:nvSpPr>
        <p:spPr>
          <a:xfrm>
            <a:off x="0" y="188914"/>
            <a:ext cx="9906000" cy="719137"/>
          </a:xfrm>
        </p:spPr>
        <p:txBody>
          <a:bodyPr/>
          <a:lstStyle/>
          <a:p>
            <a:r>
              <a:rPr lang="fr-FR" altLang="fr-FR" dirty="0" err="1">
                <a:latin typeface="Calibri" charset="0"/>
                <a:ea typeface="ＭＳ Ｐゴシック" charset="-128"/>
              </a:rPr>
              <a:t>Reads</a:t>
            </a:r>
            <a:r>
              <a:rPr lang="fr-FR" altLang="fr-FR" dirty="0">
                <a:latin typeface="Calibri" charset="0"/>
                <a:ea typeface="ＭＳ Ｐゴシック" charset="-128"/>
              </a:rPr>
              <a:t> alignés: le format BAM/SAM</a:t>
            </a:r>
          </a:p>
        </p:txBody>
      </p:sp>
    </p:spTree>
    <p:extLst>
      <p:ext uri="{BB962C8B-B14F-4D97-AF65-F5344CB8AC3E}">
        <p14:creationId xmlns:p14="http://schemas.microsoft.com/office/powerpoint/2010/main" val="903534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C5671-FE1F-F341-AEB3-ACB93CFB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9906000" cy="1080120"/>
          </a:xfrm>
        </p:spPr>
        <p:txBody>
          <a:bodyPr/>
          <a:lstStyle/>
          <a:p>
            <a:r>
              <a:rPr lang="fr-FR"/>
              <a:t>BAM format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9AB150-F7E7-2F42-8BD6-554D5CA8C20C}"/>
              </a:ext>
            </a:extLst>
          </p:cNvPr>
          <p:cNvSpPr txBox="1"/>
          <p:nvPr/>
        </p:nvSpPr>
        <p:spPr>
          <a:xfrm>
            <a:off x="416496" y="2132856"/>
            <a:ext cx="1802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Rappel BAM: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F77F18-2C86-4F4E-BF63-7986C332B7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894321"/>
            <a:ext cx="13624615" cy="14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7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4"/>
          <p:cNvSpPr>
            <a:spLocks noChangeArrowheads="1"/>
          </p:cNvSpPr>
          <p:nvPr/>
        </p:nvSpPr>
        <p:spPr bwMode="auto">
          <a:xfrm>
            <a:off x="9344025" y="215902"/>
            <a:ext cx="1571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10</a:t>
            </a:r>
            <a:endParaRPr lang="en-US" altLang="en-US" sz="1800"/>
          </a:p>
        </p:txBody>
      </p:sp>
      <p:sp>
        <p:nvSpPr>
          <p:cNvPr id="227" name="Rectangle 25"/>
          <p:cNvSpPr>
            <a:spLocks noChangeArrowheads="1"/>
          </p:cNvSpPr>
          <p:nvPr/>
        </p:nvSpPr>
        <p:spPr bwMode="auto">
          <a:xfrm>
            <a:off x="9499600" y="215902"/>
            <a:ext cx="381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 </a:t>
            </a:r>
            <a:endParaRPr lang="en-US" altLang="en-US" sz="1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C86875-AB28-9342-AC4F-74E5054E8F14}"/>
              </a:ext>
            </a:extLst>
          </p:cNvPr>
          <p:cNvSpPr/>
          <p:nvPr/>
        </p:nvSpPr>
        <p:spPr>
          <a:xfrm>
            <a:off x="3860090" y="1394473"/>
            <a:ext cx="819520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Reads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44713D-0A28-A140-9CCD-8B42EF679FF5}"/>
              </a:ext>
            </a:extLst>
          </p:cNvPr>
          <p:cNvSpPr/>
          <p:nvPr/>
        </p:nvSpPr>
        <p:spPr>
          <a:xfrm>
            <a:off x="3751657" y="2752961"/>
            <a:ext cx="1036387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Quality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EF1606-FE78-F840-9DFB-652052B27793}"/>
              </a:ext>
            </a:extLst>
          </p:cNvPr>
          <p:cNvSpPr/>
          <p:nvPr/>
        </p:nvSpPr>
        <p:spPr>
          <a:xfrm>
            <a:off x="5207758" y="3873822"/>
            <a:ext cx="916533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Target </a:t>
            </a:r>
          </a:p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Regions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Bed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E3D84B-891B-9444-9F2A-5168E6AE4DA6}"/>
              </a:ext>
            </a:extLst>
          </p:cNvPr>
          <p:cNvSpPr/>
          <p:nvPr/>
        </p:nvSpPr>
        <p:spPr>
          <a:xfrm>
            <a:off x="250402" y="3616695"/>
            <a:ext cx="1250272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Reference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genome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Fasta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EABE37-52CA-E942-AAA0-E688FB1027D4}"/>
              </a:ext>
            </a:extLst>
          </p:cNvPr>
          <p:cNvSpPr/>
          <p:nvPr/>
        </p:nvSpPr>
        <p:spPr>
          <a:xfrm>
            <a:off x="2036226" y="3719608"/>
            <a:ext cx="1176920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Mapping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Bowtie2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494F5B-4724-C541-92FA-ACF9416ECE6C}"/>
              </a:ext>
            </a:extLst>
          </p:cNvPr>
          <p:cNvSpPr/>
          <p:nvPr/>
        </p:nvSpPr>
        <p:spPr>
          <a:xfrm>
            <a:off x="4887494" y="5313354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Target</a:t>
            </a: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Intersection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Intersect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Bam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2633D17-DAD1-664F-87BD-8B4A297DA5BA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500674" y="4078360"/>
            <a:ext cx="535552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E7B0EC57-0D81-BD46-BB10-68161F04B63E}"/>
              </a:ext>
            </a:extLst>
          </p:cNvPr>
          <p:cNvCxnSpPr>
            <a:cxnSpLocks/>
            <a:stCxn id="40" idx="1"/>
            <a:endCxn id="57" idx="0"/>
          </p:cNvCxnSpPr>
          <p:nvPr/>
        </p:nvCxnSpPr>
        <p:spPr>
          <a:xfrm flipH="1">
            <a:off x="2624687" y="1717639"/>
            <a:ext cx="1235403" cy="454584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CCBA1ED-29F1-0145-9413-A23E02E4FFFB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269850" y="2040804"/>
            <a:ext cx="1" cy="712157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F3E7FBEB-D9BB-CA4C-9D9D-962B667199A1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666024" y="4797152"/>
            <a:ext cx="1" cy="516202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BEAE09B-6748-AA49-8730-10C8459046AD}"/>
              </a:ext>
            </a:extLst>
          </p:cNvPr>
          <p:cNvCxnSpPr>
            <a:cxnSpLocks/>
            <a:stCxn id="45" idx="2"/>
            <a:endCxn id="61" idx="0"/>
          </p:cNvCxnSpPr>
          <p:nvPr/>
        </p:nvCxnSpPr>
        <p:spPr>
          <a:xfrm>
            <a:off x="2624686" y="4437112"/>
            <a:ext cx="7044" cy="76884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15D9450-DDDA-5C41-AA94-4152A0F47F90}"/>
              </a:ext>
            </a:extLst>
          </p:cNvPr>
          <p:cNvSpPr/>
          <p:nvPr/>
        </p:nvSpPr>
        <p:spPr>
          <a:xfrm>
            <a:off x="7408641" y="3954187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calling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Varscan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Somatic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14D218-3582-B74F-8B15-420394A1C538}"/>
              </a:ext>
            </a:extLst>
          </p:cNvPr>
          <p:cNvSpPr/>
          <p:nvPr/>
        </p:nvSpPr>
        <p:spPr>
          <a:xfrm>
            <a:off x="7100862" y="2826162"/>
            <a:ext cx="217261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Selection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Manual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FA73B2F-C104-B447-A709-145AA7DEE3A6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V="1">
            <a:off x="8187171" y="3534048"/>
            <a:ext cx="0" cy="42013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5325191-3F20-BD43-B33F-564BC66F6EF8}"/>
              </a:ext>
            </a:extLst>
          </p:cNvPr>
          <p:cNvSpPr/>
          <p:nvPr/>
        </p:nvSpPr>
        <p:spPr>
          <a:xfrm>
            <a:off x="1909171" y="2172223"/>
            <a:ext cx="1431031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Trimming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Trimmomatic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5E645ED2-88B8-A04C-A09C-7F430C5012B4}"/>
              </a:ext>
            </a:extLst>
          </p:cNvPr>
          <p:cNvCxnSpPr>
            <a:cxnSpLocks/>
            <a:stCxn id="57" idx="2"/>
            <a:endCxn id="45" idx="0"/>
          </p:cNvCxnSpPr>
          <p:nvPr/>
        </p:nvCxnSpPr>
        <p:spPr>
          <a:xfrm flipH="1">
            <a:off x="2624686" y="2889727"/>
            <a:ext cx="1" cy="829881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DF06D7A-CD36-B64F-93E8-5F371CAA3163}"/>
              </a:ext>
            </a:extLst>
          </p:cNvPr>
          <p:cNvCxnSpPr>
            <a:cxnSpLocks/>
            <a:stCxn id="57" idx="2"/>
            <a:endCxn id="41" idx="1"/>
          </p:cNvCxnSpPr>
          <p:nvPr/>
        </p:nvCxnSpPr>
        <p:spPr>
          <a:xfrm>
            <a:off x="2624687" y="2889727"/>
            <a:ext cx="1126970" cy="31976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>
            <a:extLst>
              <a:ext uri="{FF2B5EF4-FFF2-40B4-BE49-F238E27FC236}">
                <a16:creationId xmlns:a16="http://schemas.microsoft.com/office/drawing/2014/main" id="{A4864F0E-3F4B-914B-AE12-E0B5C9D4EB9F}"/>
              </a:ext>
            </a:extLst>
          </p:cNvPr>
          <p:cNvCxnSpPr>
            <a:cxnSpLocks/>
            <a:stCxn id="46" idx="3"/>
            <a:endCxn id="53" idx="2"/>
          </p:cNvCxnSpPr>
          <p:nvPr/>
        </p:nvCxnSpPr>
        <p:spPr>
          <a:xfrm flipV="1">
            <a:off x="6444554" y="4867257"/>
            <a:ext cx="1742617" cy="90263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750C2-3E49-864E-A01B-5A079D20FA13}"/>
              </a:ext>
            </a:extLst>
          </p:cNvPr>
          <p:cNvSpPr/>
          <p:nvPr/>
        </p:nvSpPr>
        <p:spPr>
          <a:xfrm>
            <a:off x="2031704" y="5205952"/>
            <a:ext cx="1200051" cy="1127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Quality 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Samtools flagstat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DCFC1995-6C1A-894E-9D87-9BF0C2C0EEC1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>
            <a:off x="3231755" y="5769889"/>
            <a:ext cx="1655739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>
            <a:extLst>
              <a:ext uri="{FF2B5EF4-FFF2-40B4-BE49-F238E27FC236}">
                <a16:creationId xmlns:a16="http://schemas.microsoft.com/office/drawing/2014/main" id="{23D82EEF-0973-AA43-918A-697C87CBD2CE}"/>
              </a:ext>
            </a:extLst>
          </p:cNvPr>
          <p:cNvSpPr/>
          <p:nvPr/>
        </p:nvSpPr>
        <p:spPr>
          <a:xfrm>
            <a:off x="1926722" y="5154080"/>
            <a:ext cx="1443625" cy="1231615"/>
          </a:xfrm>
          <a:prstGeom prst="ellipse">
            <a:avLst/>
          </a:prstGeom>
          <a:noFill/>
          <a:ln w="38100">
            <a:solidFill>
              <a:srgbClr val="EE1C2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5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Samtools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boîte à outils pour traiter les BAMs/</a:t>
            </a:r>
            <a:r>
              <a:rPr lang="fr-FR" dirty="0" err="1"/>
              <a:t>SAMs</a:t>
            </a:r>
            <a:endParaRPr lang="fr-FR" dirty="0"/>
          </a:p>
          <a:p>
            <a:pPr lvl="1"/>
            <a:r>
              <a:rPr lang="fr-FR" dirty="0"/>
              <a:t>BAM &lt;-&gt; SAM</a:t>
            </a:r>
          </a:p>
          <a:p>
            <a:pPr lvl="1"/>
            <a:r>
              <a:rPr lang="fr-FR" dirty="0"/>
              <a:t>BAM &lt;-&gt; FASTQ</a:t>
            </a:r>
          </a:p>
          <a:p>
            <a:pPr lvl="1"/>
            <a:r>
              <a:rPr lang="fr-FR" dirty="0"/>
              <a:t>Tri de BAM</a:t>
            </a:r>
          </a:p>
          <a:p>
            <a:pPr lvl="1"/>
            <a:r>
              <a:rPr lang="fr-FR" dirty="0"/>
              <a:t>Indexation du BAM (création fichier .bai)</a:t>
            </a:r>
          </a:p>
          <a:p>
            <a:pPr lvl="1"/>
            <a:r>
              <a:rPr lang="fr-FR" dirty="0"/>
              <a:t>Obtenir un rapport sur le BAM (flagstat)</a:t>
            </a:r>
          </a:p>
        </p:txBody>
      </p:sp>
    </p:spTree>
    <p:extLst>
      <p:ext uri="{BB962C8B-B14F-4D97-AF65-F5344CB8AC3E}">
        <p14:creationId xmlns:p14="http://schemas.microsoft.com/office/powerpoint/2010/main" val="88591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4D23A-DB08-6041-8860-96C70C27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404664"/>
            <a:ext cx="8420100" cy="587152"/>
          </a:xfrm>
        </p:spPr>
        <p:txBody>
          <a:bodyPr/>
          <a:lstStyle/>
          <a:p>
            <a:r>
              <a:rPr lang="fr-FR"/>
              <a:t>Samtools flatgstats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729CDB-27C9-6244-9F1B-D9619067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24" y="1772816"/>
            <a:ext cx="9888220" cy="19431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808B7F-96F0-A940-B653-4C14BC5FD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4" y="4437112"/>
            <a:ext cx="8791659" cy="1582812"/>
          </a:xfrm>
          <a:prstGeom prst="rect">
            <a:avLst/>
          </a:prstGeom>
        </p:spPr>
      </p:pic>
      <p:sp>
        <p:nvSpPr>
          <p:cNvPr id="7" name="Flèche vers la gauche 6">
            <a:extLst>
              <a:ext uri="{FF2B5EF4-FFF2-40B4-BE49-F238E27FC236}">
                <a16:creationId xmlns:a16="http://schemas.microsoft.com/office/drawing/2014/main" id="{7FFE695C-5B01-E04F-B648-F9FCDA437734}"/>
              </a:ext>
            </a:extLst>
          </p:cNvPr>
          <p:cNvSpPr/>
          <p:nvPr/>
        </p:nvSpPr>
        <p:spPr>
          <a:xfrm rot="19939485">
            <a:off x="3974599" y="2326782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lèche vers la gauche 7">
            <a:extLst>
              <a:ext uri="{FF2B5EF4-FFF2-40B4-BE49-F238E27FC236}">
                <a16:creationId xmlns:a16="http://schemas.microsoft.com/office/drawing/2014/main" id="{A6AD915B-F9EF-4141-847F-DA93143BC7CB}"/>
              </a:ext>
            </a:extLst>
          </p:cNvPr>
          <p:cNvSpPr/>
          <p:nvPr/>
        </p:nvSpPr>
        <p:spPr>
          <a:xfrm rot="12790179">
            <a:off x="8876799" y="5387484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B4B09-AF0B-C242-A001-FC11CDFF606B}"/>
              </a:ext>
            </a:extLst>
          </p:cNvPr>
          <p:cNvSpPr/>
          <p:nvPr/>
        </p:nvSpPr>
        <p:spPr>
          <a:xfrm>
            <a:off x="848544" y="4221088"/>
            <a:ext cx="4968056" cy="207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8E742A-7B10-2C43-A25C-05A6FD687C57}"/>
              </a:ext>
            </a:extLst>
          </p:cNvPr>
          <p:cNvSpPr txBox="1"/>
          <p:nvPr/>
        </p:nvSpPr>
        <p:spPr>
          <a:xfrm>
            <a:off x="772716" y="3835772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résultat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198CDC-638F-5C4F-B531-3ECD5D5055A9}"/>
              </a:ext>
            </a:extLst>
          </p:cNvPr>
          <p:cNvSpPr txBox="1"/>
          <p:nvPr/>
        </p:nvSpPr>
        <p:spPr>
          <a:xfrm>
            <a:off x="5600500" y="1052451"/>
            <a:ext cx="426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After renaming "Bowtie Normal"</a:t>
            </a:r>
          </a:p>
        </p:txBody>
      </p:sp>
      <p:sp>
        <p:nvSpPr>
          <p:cNvPr id="5" name="Flèche vers la gauche 4">
            <a:extLst>
              <a:ext uri="{FF2B5EF4-FFF2-40B4-BE49-F238E27FC236}">
                <a16:creationId xmlns:a16="http://schemas.microsoft.com/office/drawing/2014/main" id="{C0525E06-1A8E-D647-81D8-BD33A0025193}"/>
              </a:ext>
            </a:extLst>
          </p:cNvPr>
          <p:cNvSpPr/>
          <p:nvPr/>
        </p:nvSpPr>
        <p:spPr>
          <a:xfrm rot="4467777">
            <a:off x="1395043" y="6082593"/>
            <a:ext cx="283434" cy="154012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lèche vers la gauche 11">
            <a:extLst>
              <a:ext uri="{FF2B5EF4-FFF2-40B4-BE49-F238E27FC236}">
                <a16:creationId xmlns:a16="http://schemas.microsoft.com/office/drawing/2014/main" id="{943C87B1-33EE-D241-B5AD-CA3E4D4136C6}"/>
              </a:ext>
            </a:extLst>
          </p:cNvPr>
          <p:cNvSpPr/>
          <p:nvPr/>
        </p:nvSpPr>
        <p:spPr>
          <a:xfrm rot="4467777">
            <a:off x="1116090" y="6100083"/>
            <a:ext cx="283434" cy="154012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8AFD6B-9D06-A64E-9D38-B89121804122}"/>
              </a:ext>
            </a:extLst>
          </p:cNvPr>
          <p:cNvSpPr txBox="1"/>
          <p:nvPr/>
        </p:nvSpPr>
        <p:spPr>
          <a:xfrm>
            <a:off x="1265038" y="6284993"/>
            <a:ext cx="2429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latin typeface="Calibri" charset="0"/>
                <a:ea typeface="Calibri" charset="0"/>
                <a:cs typeface="Calibri" charset="0"/>
              </a:rPr>
              <a:t>2 valeurs pour QC pass/ QC fail</a:t>
            </a:r>
          </a:p>
        </p:txBody>
      </p:sp>
    </p:spTree>
    <p:extLst>
      <p:ext uri="{BB962C8B-B14F-4D97-AF65-F5344CB8AC3E}">
        <p14:creationId xmlns:p14="http://schemas.microsoft.com/office/powerpoint/2010/main" val="3703369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4"/>
          <p:cNvSpPr>
            <a:spLocks noChangeArrowheads="1"/>
          </p:cNvSpPr>
          <p:nvPr/>
        </p:nvSpPr>
        <p:spPr bwMode="auto">
          <a:xfrm>
            <a:off x="9344025" y="215902"/>
            <a:ext cx="1571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10</a:t>
            </a:r>
            <a:endParaRPr lang="en-US" altLang="en-US" sz="1800"/>
          </a:p>
        </p:txBody>
      </p:sp>
      <p:sp>
        <p:nvSpPr>
          <p:cNvPr id="227" name="Rectangle 25"/>
          <p:cNvSpPr>
            <a:spLocks noChangeArrowheads="1"/>
          </p:cNvSpPr>
          <p:nvPr/>
        </p:nvSpPr>
        <p:spPr bwMode="auto">
          <a:xfrm>
            <a:off x="9499600" y="215902"/>
            <a:ext cx="381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 </a:t>
            </a:r>
            <a:endParaRPr lang="en-US" altLang="en-US" sz="1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C86875-AB28-9342-AC4F-74E5054E8F14}"/>
              </a:ext>
            </a:extLst>
          </p:cNvPr>
          <p:cNvSpPr/>
          <p:nvPr/>
        </p:nvSpPr>
        <p:spPr>
          <a:xfrm>
            <a:off x="3860090" y="1394473"/>
            <a:ext cx="819520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Reads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44713D-0A28-A140-9CCD-8B42EF679FF5}"/>
              </a:ext>
            </a:extLst>
          </p:cNvPr>
          <p:cNvSpPr/>
          <p:nvPr/>
        </p:nvSpPr>
        <p:spPr>
          <a:xfrm>
            <a:off x="3751657" y="2752961"/>
            <a:ext cx="1036387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Quality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EF1606-FE78-F840-9DFB-652052B27793}"/>
              </a:ext>
            </a:extLst>
          </p:cNvPr>
          <p:cNvSpPr/>
          <p:nvPr/>
        </p:nvSpPr>
        <p:spPr>
          <a:xfrm>
            <a:off x="5207758" y="3873822"/>
            <a:ext cx="916533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Target </a:t>
            </a:r>
          </a:p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Regions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Bed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E3D84B-891B-9444-9F2A-5168E6AE4DA6}"/>
              </a:ext>
            </a:extLst>
          </p:cNvPr>
          <p:cNvSpPr/>
          <p:nvPr/>
        </p:nvSpPr>
        <p:spPr>
          <a:xfrm>
            <a:off x="250402" y="3616695"/>
            <a:ext cx="1250272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Reference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genome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Fasta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EABE37-52CA-E942-AAA0-E688FB1027D4}"/>
              </a:ext>
            </a:extLst>
          </p:cNvPr>
          <p:cNvSpPr/>
          <p:nvPr/>
        </p:nvSpPr>
        <p:spPr>
          <a:xfrm>
            <a:off x="2036226" y="3719608"/>
            <a:ext cx="1176920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Mapping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Bowtie2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494F5B-4724-C541-92FA-ACF9416ECE6C}"/>
              </a:ext>
            </a:extLst>
          </p:cNvPr>
          <p:cNvSpPr/>
          <p:nvPr/>
        </p:nvSpPr>
        <p:spPr>
          <a:xfrm>
            <a:off x="4887494" y="5313354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Target</a:t>
            </a: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Intersection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Intersect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Bam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2633D17-DAD1-664F-87BD-8B4A297DA5BA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500674" y="4078360"/>
            <a:ext cx="535552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E7B0EC57-0D81-BD46-BB10-68161F04B63E}"/>
              </a:ext>
            </a:extLst>
          </p:cNvPr>
          <p:cNvCxnSpPr>
            <a:cxnSpLocks/>
            <a:stCxn id="40" idx="1"/>
            <a:endCxn id="57" idx="0"/>
          </p:cNvCxnSpPr>
          <p:nvPr/>
        </p:nvCxnSpPr>
        <p:spPr>
          <a:xfrm flipH="1">
            <a:off x="2624687" y="1717639"/>
            <a:ext cx="1235403" cy="454584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CCBA1ED-29F1-0145-9413-A23E02E4FFFB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269850" y="2040804"/>
            <a:ext cx="1" cy="712157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F3E7FBEB-D9BB-CA4C-9D9D-962B667199A1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666024" y="4797152"/>
            <a:ext cx="1" cy="516202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BEAE09B-6748-AA49-8730-10C8459046AD}"/>
              </a:ext>
            </a:extLst>
          </p:cNvPr>
          <p:cNvCxnSpPr>
            <a:cxnSpLocks/>
            <a:stCxn id="45" idx="2"/>
            <a:endCxn id="61" idx="0"/>
          </p:cNvCxnSpPr>
          <p:nvPr/>
        </p:nvCxnSpPr>
        <p:spPr>
          <a:xfrm>
            <a:off x="2624686" y="4437112"/>
            <a:ext cx="7044" cy="76884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15D9450-DDDA-5C41-AA94-4152A0F47F90}"/>
              </a:ext>
            </a:extLst>
          </p:cNvPr>
          <p:cNvSpPr/>
          <p:nvPr/>
        </p:nvSpPr>
        <p:spPr>
          <a:xfrm>
            <a:off x="7408641" y="3954187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calling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Varscan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Somatic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14D218-3582-B74F-8B15-420394A1C538}"/>
              </a:ext>
            </a:extLst>
          </p:cNvPr>
          <p:cNvSpPr/>
          <p:nvPr/>
        </p:nvSpPr>
        <p:spPr>
          <a:xfrm>
            <a:off x="7100862" y="2826162"/>
            <a:ext cx="217261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Selection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Manual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FA73B2F-C104-B447-A709-145AA7DEE3A6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V="1">
            <a:off x="8187171" y="3534048"/>
            <a:ext cx="0" cy="42013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5325191-3F20-BD43-B33F-564BC66F6EF8}"/>
              </a:ext>
            </a:extLst>
          </p:cNvPr>
          <p:cNvSpPr/>
          <p:nvPr/>
        </p:nvSpPr>
        <p:spPr>
          <a:xfrm>
            <a:off x="1909171" y="2172223"/>
            <a:ext cx="1431031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Trimming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Trimmomatic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5E645ED2-88B8-A04C-A09C-7F430C5012B4}"/>
              </a:ext>
            </a:extLst>
          </p:cNvPr>
          <p:cNvCxnSpPr>
            <a:cxnSpLocks/>
            <a:stCxn id="57" idx="2"/>
            <a:endCxn id="45" idx="0"/>
          </p:cNvCxnSpPr>
          <p:nvPr/>
        </p:nvCxnSpPr>
        <p:spPr>
          <a:xfrm flipH="1">
            <a:off x="2624686" y="2889727"/>
            <a:ext cx="1" cy="829881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DF06D7A-CD36-B64F-93E8-5F371CAA3163}"/>
              </a:ext>
            </a:extLst>
          </p:cNvPr>
          <p:cNvCxnSpPr>
            <a:cxnSpLocks/>
            <a:stCxn id="57" idx="2"/>
            <a:endCxn id="41" idx="1"/>
          </p:cNvCxnSpPr>
          <p:nvPr/>
        </p:nvCxnSpPr>
        <p:spPr>
          <a:xfrm>
            <a:off x="2624687" y="2889727"/>
            <a:ext cx="1126970" cy="31976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>
            <a:extLst>
              <a:ext uri="{FF2B5EF4-FFF2-40B4-BE49-F238E27FC236}">
                <a16:creationId xmlns:a16="http://schemas.microsoft.com/office/drawing/2014/main" id="{A4864F0E-3F4B-914B-AE12-E0B5C9D4EB9F}"/>
              </a:ext>
            </a:extLst>
          </p:cNvPr>
          <p:cNvCxnSpPr>
            <a:cxnSpLocks/>
            <a:stCxn id="46" idx="3"/>
            <a:endCxn id="53" idx="2"/>
          </p:cNvCxnSpPr>
          <p:nvPr/>
        </p:nvCxnSpPr>
        <p:spPr>
          <a:xfrm flipV="1">
            <a:off x="6444554" y="4867257"/>
            <a:ext cx="1742617" cy="90263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750C2-3E49-864E-A01B-5A079D20FA13}"/>
              </a:ext>
            </a:extLst>
          </p:cNvPr>
          <p:cNvSpPr/>
          <p:nvPr/>
        </p:nvSpPr>
        <p:spPr>
          <a:xfrm>
            <a:off x="2031704" y="5205952"/>
            <a:ext cx="1200051" cy="1127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Quality 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Samtools flagstat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DCFC1995-6C1A-894E-9D87-9BF0C2C0EEC1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>
            <a:off x="3231755" y="5769889"/>
            <a:ext cx="1655739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>
            <a:extLst>
              <a:ext uri="{FF2B5EF4-FFF2-40B4-BE49-F238E27FC236}">
                <a16:creationId xmlns:a16="http://schemas.microsoft.com/office/drawing/2014/main" id="{23D82EEF-0973-AA43-918A-697C87CBD2CE}"/>
              </a:ext>
            </a:extLst>
          </p:cNvPr>
          <p:cNvSpPr/>
          <p:nvPr/>
        </p:nvSpPr>
        <p:spPr>
          <a:xfrm>
            <a:off x="4706112" y="5117052"/>
            <a:ext cx="2047088" cy="1231615"/>
          </a:xfrm>
          <a:prstGeom prst="ellipse">
            <a:avLst/>
          </a:prstGeom>
          <a:noFill/>
          <a:ln w="38100">
            <a:solidFill>
              <a:srgbClr val="EE1C2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8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DDCC4F-04F4-8F42-8FE5-DE9AB706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32656"/>
            <a:ext cx="8420100" cy="1143000"/>
          </a:xfrm>
        </p:spPr>
        <p:txBody>
          <a:bodyPr/>
          <a:lstStyle/>
          <a:p>
            <a:r>
              <a:rPr lang="fr-FR"/>
              <a:t>Les données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8E2E61A7-8463-6D4C-80DB-1AC5BFFCBAE2}"/>
              </a:ext>
            </a:extLst>
          </p:cNvPr>
          <p:cNvGrpSpPr>
            <a:grpSpLocks/>
          </p:cNvGrpSpPr>
          <p:nvPr/>
        </p:nvGrpSpPr>
        <p:grpSpPr bwMode="auto">
          <a:xfrm>
            <a:off x="916410" y="1436657"/>
            <a:ext cx="996950" cy="2298700"/>
            <a:chOff x="567" y="1389"/>
            <a:chExt cx="628" cy="1448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C9984571-6891-F34C-B4A2-01233418C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1316" t="-804" r="-19838"/>
            <a:stretch>
              <a:fillRect/>
            </a:stretch>
          </p:blipFill>
          <p:spPr bwMode="auto">
            <a:xfrm>
              <a:off x="567" y="1389"/>
              <a:ext cx="628" cy="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-11316" t="-797" r="-19838" b="84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BA3FFC88-2420-0840-A392-42C6CFCCB8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389"/>
              <a:ext cx="628" cy="1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4ABCF5B8-E757-8244-8D4B-6FF2F7EE7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547" y="1927194"/>
            <a:ext cx="46038" cy="46038"/>
          </a:xfrm>
          <a:prstGeom prst="ellipse">
            <a:avLst/>
          </a:prstGeom>
          <a:solidFill>
            <a:srgbClr val="FFFFFF"/>
          </a:solidFill>
          <a:ln w="324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3687BC-BCF8-E342-8F0E-87DDBC5FF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722" y="2060848"/>
            <a:ext cx="44450" cy="44450"/>
          </a:xfrm>
          <a:prstGeom prst="ellipse">
            <a:avLst/>
          </a:prstGeom>
          <a:solidFill>
            <a:srgbClr val="969696"/>
          </a:solidFill>
          <a:ln w="324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cxnSp>
        <p:nvCxnSpPr>
          <p:cNvPr id="9" name="AutoShape 8">
            <a:extLst>
              <a:ext uri="{FF2B5EF4-FFF2-40B4-BE49-F238E27FC236}">
                <a16:creationId xmlns:a16="http://schemas.microsoft.com/office/drawing/2014/main" id="{8F197C5E-1962-7643-BB6E-BE769565CF3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81585" y="1904969"/>
            <a:ext cx="349250" cy="46038"/>
          </a:xfrm>
          <a:prstGeom prst="straightConnector1">
            <a:avLst/>
          </a:prstGeom>
          <a:noFill/>
          <a:ln w="3240">
            <a:solidFill>
              <a:srgbClr val="A6A6A6"/>
            </a:solidFill>
            <a:miter lim="800000"/>
            <a:headEnd/>
            <a:tailEnd type="triangle" w="med" len="med"/>
          </a:ln>
          <a:effectLst>
            <a:outerShdw blurRad="63500" dist="81487" dir="1675415" algn="ctr" rotWithShape="0">
              <a:srgbClr val="000000">
                <a:alpha val="35036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9">
            <a:extLst>
              <a:ext uri="{FF2B5EF4-FFF2-40B4-BE49-F238E27FC236}">
                <a16:creationId xmlns:a16="http://schemas.microsoft.com/office/drawing/2014/main" id="{5AA3F34B-4D92-3F46-B870-EDE9E5D0D4B4}"/>
              </a:ext>
            </a:extLst>
          </p:cNvPr>
          <p:cNvCxnSpPr>
            <a:cxnSpLocks noChangeShapeType="1"/>
            <a:endCxn id="12" idx="1"/>
          </p:cNvCxnSpPr>
          <p:nvPr/>
        </p:nvCxnSpPr>
        <p:spPr bwMode="auto">
          <a:xfrm>
            <a:off x="1429172" y="2068193"/>
            <a:ext cx="571500" cy="57459"/>
          </a:xfrm>
          <a:prstGeom prst="straightConnector1">
            <a:avLst/>
          </a:prstGeom>
          <a:noFill/>
          <a:ln w="3240">
            <a:solidFill>
              <a:srgbClr val="A6A6A6"/>
            </a:solidFill>
            <a:miter lim="800000"/>
            <a:headEnd/>
            <a:tailEnd type="triangle" w="med" len="med"/>
          </a:ln>
          <a:effectLst>
            <a:outerShdw blurRad="63500" dist="81487" dir="1675415" algn="ctr" rotWithShape="0">
              <a:srgbClr val="000000">
                <a:alpha val="35036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10">
            <a:extLst>
              <a:ext uri="{FF2B5EF4-FFF2-40B4-BE49-F238E27FC236}">
                <a16:creationId xmlns:a16="http://schemas.microsoft.com/office/drawing/2014/main" id="{246521F4-5EF1-1D49-91B5-273A2098D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611" y="1616045"/>
            <a:ext cx="23746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>
                <a:latin typeface="Arial" charset="0"/>
                <a:ea typeface="ＭＳ Ｐゴシック" charset="0"/>
                <a:cs typeface="ＭＳ Ｐゴシック" charset="0"/>
              </a:rPr>
              <a:t>Normal tissue (blood)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EAA192F1-7E2C-EC4B-BC80-7EEA92CE5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672" y="1939895"/>
            <a:ext cx="437944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5pPr>
            <a:lvl6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6pPr>
            <a:lvl7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7pPr>
            <a:lvl8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8pPr>
            <a:lvl9pPr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>
                <a:latin typeface="Arial" charset="0"/>
                <a:ea typeface="ＭＳ Ｐゴシック" charset="0"/>
                <a:cs typeface="ＭＳ Ｐゴシック" charset="0"/>
              </a:rPr>
              <a:t>Tumor tissue (non small cell lung cancer)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1E80C13-F2F8-F148-B471-E796D6B82C13}"/>
              </a:ext>
            </a:extLst>
          </p:cNvPr>
          <p:cNvSpPr txBox="1"/>
          <p:nvPr/>
        </p:nvSpPr>
        <p:spPr>
          <a:xfrm>
            <a:off x="2382079" y="2737927"/>
            <a:ext cx="6340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Ju et al. Genome Res. 22:436–445, 2012</a:t>
            </a:r>
          </a:p>
          <a:p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100bp paired-end reads, Illumina HiSeq 2000</a:t>
            </a:r>
            <a:b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SRA (Sequence Read Archive): ERA148528</a:t>
            </a:r>
          </a:p>
          <a:p>
            <a:endParaRPr 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Mean depth higher for the tumor sample (~100X) than for the normal sample (~30X) to detect somatic variant with a low allelic frequency</a:t>
            </a:r>
          </a:p>
          <a:p>
            <a:pPr marL="342900" indent="-342900">
              <a:buFontTx/>
              <a:buChar char="-"/>
            </a:pPr>
            <a:r>
              <a:rPr lang="fr-FR" sz="2000">
                <a:latin typeface="Calibri" panose="020F0502020204030204" pitchFamily="34" charset="0"/>
                <a:cs typeface="Calibri" panose="020F0502020204030204" pitchFamily="34" charset="0"/>
              </a:rPr>
              <a:t>Aligned Exome size: ~15 Go tumor ; ~7 Go blood Complete analysis processing Time: ~20h </a:t>
            </a:r>
          </a:p>
          <a:p>
            <a:pPr marL="342900" indent="-342900">
              <a:buFontTx/>
              <a:buChar char="-"/>
            </a:pPr>
            <a:r>
              <a:rPr lang="fr-FR" sz="2000" b="1">
                <a:latin typeface="Calibri" panose="020F0502020204030204" pitchFamily="34" charset="0"/>
                <a:cs typeface="Calibri" panose="020F0502020204030204" pitchFamily="34" charset="0"/>
              </a:rPr>
              <a:t>Fastq files restricted to a few regions (~112kb) to limit processing time</a:t>
            </a:r>
            <a:endParaRPr lang="fr-F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164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Target intersection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2950" y="1981200"/>
            <a:ext cx="8420100" cy="1375792"/>
          </a:xfrm>
        </p:spPr>
        <p:txBody>
          <a:bodyPr/>
          <a:lstStyle/>
          <a:p>
            <a:r>
              <a:rPr lang="fr-FR" dirty="0"/>
              <a:t>Comparer l’alignement obtenu à la liste des positions visées par le protocole de capture</a:t>
            </a:r>
          </a:p>
        </p:txBody>
      </p:sp>
      <p:cxnSp>
        <p:nvCxnSpPr>
          <p:cNvPr id="6" name="Connecteur droit 5"/>
          <p:cNvCxnSpPr>
            <a:cxnSpLocks noChangeShapeType="1"/>
          </p:cNvCxnSpPr>
          <p:nvPr/>
        </p:nvCxnSpPr>
        <p:spPr bwMode="auto">
          <a:xfrm>
            <a:off x="742950" y="5085184"/>
            <a:ext cx="84201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Connecteur droit 6"/>
          <p:cNvCxnSpPr>
            <a:cxnSpLocks noChangeShapeType="1"/>
          </p:cNvCxnSpPr>
          <p:nvPr/>
        </p:nvCxnSpPr>
        <p:spPr bwMode="auto">
          <a:xfrm>
            <a:off x="1461890" y="4942309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necteur droit 7"/>
          <p:cNvCxnSpPr>
            <a:cxnSpLocks noChangeShapeType="1"/>
          </p:cNvCxnSpPr>
          <p:nvPr/>
        </p:nvCxnSpPr>
        <p:spPr bwMode="auto">
          <a:xfrm>
            <a:off x="1545800" y="4797847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Connecteur droit 8"/>
          <p:cNvCxnSpPr>
            <a:cxnSpLocks noChangeShapeType="1"/>
          </p:cNvCxnSpPr>
          <p:nvPr/>
        </p:nvCxnSpPr>
        <p:spPr bwMode="auto">
          <a:xfrm>
            <a:off x="2135789" y="4942309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Connecteur droit 9"/>
          <p:cNvCxnSpPr>
            <a:cxnSpLocks noChangeShapeType="1"/>
          </p:cNvCxnSpPr>
          <p:nvPr/>
        </p:nvCxnSpPr>
        <p:spPr bwMode="auto">
          <a:xfrm>
            <a:off x="3245845" y="4942309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Connecteur droit 10"/>
          <p:cNvCxnSpPr>
            <a:cxnSpLocks noChangeShapeType="1"/>
          </p:cNvCxnSpPr>
          <p:nvPr/>
        </p:nvCxnSpPr>
        <p:spPr bwMode="auto">
          <a:xfrm>
            <a:off x="3167179" y="4797847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Connecteur droit 11"/>
          <p:cNvCxnSpPr>
            <a:cxnSpLocks noChangeShapeType="1"/>
          </p:cNvCxnSpPr>
          <p:nvPr/>
        </p:nvCxnSpPr>
        <p:spPr bwMode="auto">
          <a:xfrm>
            <a:off x="3167179" y="4653384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Connecteur droit 12"/>
          <p:cNvCxnSpPr>
            <a:cxnSpLocks noChangeShapeType="1"/>
          </p:cNvCxnSpPr>
          <p:nvPr/>
        </p:nvCxnSpPr>
        <p:spPr bwMode="auto">
          <a:xfrm>
            <a:off x="3167179" y="4510509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Connecteur droit 13"/>
          <p:cNvCxnSpPr>
            <a:cxnSpLocks noChangeShapeType="1"/>
          </p:cNvCxnSpPr>
          <p:nvPr/>
        </p:nvCxnSpPr>
        <p:spPr bwMode="auto">
          <a:xfrm>
            <a:off x="3167179" y="4366047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Connecteur droit 14"/>
          <p:cNvCxnSpPr>
            <a:cxnSpLocks noChangeShapeType="1"/>
          </p:cNvCxnSpPr>
          <p:nvPr/>
        </p:nvCxnSpPr>
        <p:spPr bwMode="auto">
          <a:xfrm>
            <a:off x="2175996" y="4797847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Connecteur droit 15"/>
          <p:cNvCxnSpPr>
            <a:cxnSpLocks noChangeShapeType="1"/>
          </p:cNvCxnSpPr>
          <p:nvPr/>
        </p:nvCxnSpPr>
        <p:spPr bwMode="auto">
          <a:xfrm>
            <a:off x="1502097" y="4653384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Connecteur droit 16"/>
          <p:cNvCxnSpPr>
            <a:cxnSpLocks noChangeShapeType="1"/>
          </p:cNvCxnSpPr>
          <p:nvPr/>
        </p:nvCxnSpPr>
        <p:spPr bwMode="auto">
          <a:xfrm>
            <a:off x="1502097" y="4510509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Connecteur droit 32"/>
          <p:cNvCxnSpPr>
            <a:cxnSpLocks noChangeShapeType="1"/>
          </p:cNvCxnSpPr>
          <p:nvPr/>
        </p:nvCxnSpPr>
        <p:spPr bwMode="auto">
          <a:xfrm>
            <a:off x="5046045" y="4941366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Connecteur droit 33"/>
          <p:cNvCxnSpPr>
            <a:cxnSpLocks noChangeShapeType="1"/>
          </p:cNvCxnSpPr>
          <p:nvPr/>
        </p:nvCxnSpPr>
        <p:spPr bwMode="auto">
          <a:xfrm>
            <a:off x="4967379" y="4796904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Connecteur droit 34"/>
          <p:cNvCxnSpPr>
            <a:cxnSpLocks noChangeShapeType="1"/>
          </p:cNvCxnSpPr>
          <p:nvPr/>
        </p:nvCxnSpPr>
        <p:spPr bwMode="auto">
          <a:xfrm>
            <a:off x="4967379" y="4652441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Connecteur droit 35"/>
          <p:cNvCxnSpPr>
            <a:cxnSpLocks noChangeShapeType="1"/>
          </p:cNvCxnSpPr>
          <p:nvPr/>
        </p:nvCxnSpPr>
        <p:spPr bwMode="auto">
          <a:xfrm>
            <a:off x="4967379" y="4509566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Rectangle 37"/>
          <p:cNvSpPr/>
          <p:nvPr/>
        </p:nvSpPr>
        <p:spPr>
          <a:xfrm flipV="1">
            <a:off x="1461890" y="5012730"/>
            <a:ext cx="2338982" cy="14446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Rectangle 38"/>
          <p:cNvSpPr/>
          <p:nvPr/>
        </p:nvSpPr>
        <p:spPr>
          <a:xfrm flipV="1">
            <a:off x="6753200" y="5012730"/>
            <a:ext cx="1978942" cy="14446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0" name="Connecteur droit 39"/>
          <p:cNvCxnSpPr>
            <a:cxnSpLocks noChangeShapeType="1"/>
          </p:cNvCxnSpPr>
          <p:nvPr/>
        </p:nvCxnSpPr>
        <p:spPr bwMode="auto">
          <a:xfrm>
            <a:off x="6759174" y="4941366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Connecteur droit 40"/>
          <p:cNvCxnSpPr>
            <a:cxnSpLocks noChangeShapeType="1"/>
          </p:cNvCxnSpPr>
          <p:nvPr/>
        </p:nvCxnSpPr>
        <p:spPr bwMode="auto">
          <a:xfrm>
            <a:off x="6843084" y="4796904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Connecteur droit 41"/>
          <p:cNvCxnSpPr>
            <a:cxnSpLocks noChangeShapeType="1"/>
          </p:cNvCxnSpPr>
          <p:nvPr/>
        </p:nvCxnSpPr>
        <p:spPr bwMode="auto">
          <a:xfrm>
            <a:off x="7433073" y="4941366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Connecteur droit 42"/>
          <p:cNvCxnSpPr>
            <a:cxnSpLocks noChangeShapeType="1"/>
          </p:cNvCxnSpPr>
          <p:nvPr/>
        </p:nvCxnSpPr>
        <p:spPr bwMode="auto">
          <a:xfrm>
            <a:off x="7473280" y="4796904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Connecteur droit 43"/>
          <p:cNvCxnSpPr>
            <a:cxnSpLocks noChangeShapeType="1"/>
          </p:cNvCxnSpPr>
          <p:nvPr/>
        </p:nvCxnSpPr>
        <p:spPr bwMode="auto">
          <a:xfrm>
            <a:off x="6799381" y="4652441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Connecteur droit 44"/>
          <p:cNvCxnSpPr>
            <a:cxnSpLocks noChangeShapeType="1"/>
          </p:cNvCxnSpPr>
          <p:nvPr/>
        </p:nvCxnSpPr>
        <p:spPr bwMode="auto">
          <a:xfrm>
            <a:off x="6799381" y="4509566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Connecteur droit 45"/>
          <p:cNvCxnSpPr>
            <a:cxnSpLocks noChangeShapeType="1"/>
          </p:cNvCxnSpPr>
          <p:nvPr/>
        </p:nvCxnSpPr>
        <p:spPr bwMode="auto">
          <a:xfrm>
            <a:off x="8177114" y="4939892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Connecteur droit 46"/>
          <p:cNvCxnSpPr>
            <a:cxnSpLocks noChangeShapeType="1"/>
          </p:cNvCxnSpPr>
          <p:nvPr/>
        </p:nvCxnSpPr>
        <p:spPr bwMode="auto">
          <a:xfrm>
            <a:off x="8177114" y="4796904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Connecteur droit 47"/>
          <p:cNvCxnSpPr>
            <a:cxnSpLocks noChangeShapeType="1"/>
          </p:cNvCxnSpPr>
          <p:nvPr/>
        </p:nvCxnSpPr>
        <p:spPr bwMode="auto">
          <a:xfrm>
            <a:off x="7767975" y="4652441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Connecteur droit 48"/>
          <p:cNvCxnSpPr>
            <a:cxnSpLocks noChangeShapeType="1"/>
          </p:cNvCxnSpPr>
          <p:nvPr/>
        </p:nvCxnSpPr>
        <p:spPr bwMode="auto">
          <a:xfrm>
            <a:off x="2453509" y="4652441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Connecteur droit 49"/>
          <p:cNvCxnSpPr>
            <a:cxnSpLocks noChangeShapeType="1"/>
          </p:cNvCxnSpPr>
          <p:nvPr/>
        </p:nvCxnSpPr>
        <p:spPr bwMode="auto">
          <a:xfrm>
            <a:off x="2576736" y="4507035"/>
            <a:ext cx="555027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ZoneTexte 50"/>
          <p:cNvSpPr txBox="1"/>
          <p:nvPr/>
        </p:nvSpPr>
        <p:spPr>
          <a:xfrm>
            <a:off x="1785568" y="5255318"/>
            <a:ext cx="1540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latin typeface="Calibri" charset="0"/>
                <a:ea typeface="Calibri" charset="0"/>
                <a:cs typeface="Calibri" charset="0"/>
              </a:rPr>
              <a:t>Exon capturé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7012850" y="5255317"/>
            <a:ext cx="1540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charset="0"/>
                <a:ea typeface="Calibri" charset="0"/>
                <a:cs typeface="Calibri" charset="0"/>
              </a:rPr>
              <a:t>Exon capturé</a:t>
            </a:r>
          </a:p>
        </p:txBody>
      </p:sp>
      <p:cxnSp>
        <p:nvCxnSpPr>
          <p:cNvPr id="54" name="Connecteur droit 53"/>
          <p:cNvCxnSpPr/>
          <p:nvPr/>
        </p:nvCxnSpPr>
        <p:spPr>
          <a:xfrm flipV="1">
            <a:off x="6753200" y="4077072"/>
            <a:ext cx="0" cy="10586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V="1">
            <a:off x="8697416" y="4077072"/>
            <a:ext cx="0" cy="10586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1462326" y="4088502"/>
            <a:ext cx="0" cy="10586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 flipV="1">
            <a:off x="3800872" y="4077072"/>
            <a:ext cx="0" cy="10586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cxnSpLocks noChangeShapeType="1"/>
          </p:cNvCxnSpPr>
          <p:nvPr/>
        </p:nvCxnSpPr>
        <p:spPr bwMode="auto">
          <a:xfrm>
            <a:off x="1280592" y="4365104"/>
            <a:ext cx="555028" cy="0"/>
          </a:xfrm>
          <a:prstGeom prst="line">
            <a:avLst/>
          </a:prstGeom>
          <a:noFill/>
          <a:ln w="25400">
            <a:solidFill>
              <a:srgbClr val="AAE2CA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ZoneTexte 58"/>
          <p:cNvSpPr txBox="1"/>
          <p:nvPr/>
        </p:nvSpPr>
        <p:spPr>
          <a:xfrm>
            <a:off x="4558037" y="5271591"/>
            <a:ext cx="1547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latin typeface="Calibri" charset="0"/>
                <a:ea typeface="Calibri" charset="0"/>
                <a:cs typeface="Calibri" charset="0"/>
              </a:rPr>
              <a:t>Alignement non fiable</a:t>
            </a:r>
            <a:endParaRPr lang="fr-FR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77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02143D7-CECB-6747-8A39-9B801A66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665"/>
            <a:ext cx="9906000" cy="4416599"/>
          </a:xfrm>
          <a:prstGeom prst="rect">
            <a:avLst/>
          </a:prstGeom>
        </p:spPr>
      </p:pic>
      <p:sp>
        <p:nvSpPr>
          <p:cNvPr id="37" name="Titre 1">
            <a:extLst>
              <a:ext uri="{FF2B5EF4-FFF2-40B4-BE49-F238E27FC236}">
                <a16:creationId xmlns:a16="http://schemas.microsoft.com/office/drawing/2014/main" id="{9CF3C11E-6C19-2E4F-A9D2-ED98C4190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524570"/>
            <a:ext cx="8420100" cy="515144"/>
          </a:xfrm>
        </p:spPr>
        <p:txBody>
          <a:bodyPr/>
          <a:lstStyle/>
          <a:p>
            <a:r>
              <a:rPr lang="fr-FR"/>
              <a:t>Bedtools intersect intervals</a:t>
            </a:r>
          </a:p>
        </p:txBody>
      </p:sp>
      <p:sp>
        <p:nvSpPr>
          <p:cNvPr id="38" name="Flèche vers la gauche 37">
            <a:extLst>
              <a:ext uri="{FF2B5EF4-FFF2-40B4-BE49-F238E27FC236}">
                <a16:creationId xmlns:a16="http://schemas.microsoft.com/office/drawing/2014/main" id="{8A4464EC-9D9D-C041-B0CB-EA05B055A4A2}"/>
              </a:ext>
            </a:extLst>
          </p:cNvPr>
          <p:cNvSpPr/>
          <p:nvPr/>
        </p:nvSpPr>
        <p:spPr>
          <a:xfrm rot="19939485">
            <a:off x="4221917" y="1921555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Flèche vers la gauche 38">
            <a:extLst>
              <a:ext uri="{FF2B5EF4-FFF2-40B4-BE49-F238E27FC236}">
                <a16:creationId xmlns:a16="http://schemas.microsoft.com/office/drawing/2014/main" id="{D5DF79BC-807A-154C-AF64-F4B6E37675C8}"/>
              </a:ext>
            </a:extLst>
          </p:cNvPr>
          <p:cNvSpPr/>
          <p:nvPr/>
        </p:nvSpPr>
        <p:spPr>
          <a:xfrm rot="19939485">
            <a:off x="3839902" y="2812155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1388A9-57F5-904F-B719-AEE37F86B71A}"/>
              </a:ext>
            </a:extLst>
          </p:cNvPr>
          <p:cNvSpPr txBox="1"/>
          <p:nvPr/>
        </p:nvSpPr>
        <p:spPr>
          <a:xfrm>
            <a:off x="1784648" y="6185543"/>
            <a:ext cx="576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Vérifiez la réduction de taille du fichier BAM</a:t>
            </a:r>
          </a:p>
        </p:txBody>
      </p:sp>
    </p:spTree>
    <p:extLst>
      <p:ext uri="{BB962C8B-B14F-4D97-AF65-F5344CB8AC3E}">
        <p14:creationId xmlns:p14="http://schemas.microsoft.com/office/powerpoint/2010/main" val="1954066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4"/>
          <p:cNvSpPr>
            <a:spLocks noChangeArrowheads="1"/>
          </p:cNvSpPr>
          <p:nvPr/>
        </p:nvSpPr>
        <p:spPr bwMode="auto">
          <a:xfrm>
            <a:off x="9344025" y="215902"/>
            <a:ext cx="1571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10</a:t>
            </a:r>
            <a:endParaRPr lang="en-US" altLang="en-US" sz="1800"/>
          </a:p>
        </p:txBody>
      </p:sp>
      <p:sp>
        <p:nvSpPr>
          <p:cNvPr id="227" name="Rectangle 25"/>
          <p:cNvSpPr>
            <a:spLocks noChangeArrowheads="1"/>
          </p:cNvSpPr>
          <p:nvPr/>
        </p:nvSpPr>
        <p:spPr bwMode="auto">
          <a:xfrm>
            <a:off x="9499600" y="215902"/>
            <a:ext cx="381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 </a:t>
            </a:r>
            <a:endParaRPr lang="en-US" altLang="en-US" sz="1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C86875-AB28-9342-AC4F-74E5054E8F14}"/>
              </a:ext>
            </a:extLst>
          </p:cNvPr>
          <p:cNvSpPr/>
          <p:nvPr/>
        </p:nvSpPr>
        <p:spPr>
          <a:xfrm>
            <a:off x="3860090" y="1394473"/>
            <a:ext cx="819520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Reads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44713D-0A28-A140-9CCD-8B42EF679FF5}"/>
              </a:ext>
            </a:extLst>
          </p:cNvPr>
          <p:cNvSpPr/>
          <p:nvPr/>
        </p:nvSpPr>
        <p:spPr>
          <a:xfrm>
            <a:off x="3751657" y="2752961"/>
            <a:ext cx="1036387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Quality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EF1606-FE78-F840-9DFB-652052B27793}"/>
              </a:ext>
            </a:extLst>
          </p:cNvPr>
          <p:cNvSpPr/>
          <p:nvPr/>
        </p:nvSpPr>
        <p:spPr>
          <a:xfrm>
            <a:off x="5207758" y="3873822"/>
            <a:ext cx="916533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Target </a:t>
            </a:r>
          </a:p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Regions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Bed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E3D84B-891B-9444-9F2A-5168E6AE4DA6}"/>
              </a:ext>
            </a:extLst>
          </p:cNvPr>
          <p:cNvSpPr/>
          <p:nvPr/>
        </p:nvSpPr>
        <p:spPr>
          <a:xfrm>
            <a:off x="250402" y="3616695"/>
            <a:ext cx="1250272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Reference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genome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Fasta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EABE37-52CA-E942-AAA0-E688FB1027D4}"/>
              </a:ext>
            </a:extLst>
          </p:cNvPr>
          <p:cNvSpPr/>
          <p:nvPr/>
        </p:nvSpPr>
        <p:spPr>
          <a:xfrm>
            <a:off x="2036226" y="3719608"/>
            <a:ext cx="1176920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Mapping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Bowtie2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494F5B-4724-C541-92FA-ACF9416ECE6C}"/>
              </a:ext>
            </a:extLst>
          </p:cNvPr>
          <p:cNvSpPr/>
          <p:nvPr/>
        </p:nvSpPr>
        <p:spPr>
          <a:xfrm>
            <a:off x="4887494" y="5313354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Target</a:t>
            </a: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Intersection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Intersect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Bam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2633D17-DAD1-664F-87BD-8B4A297DA5BA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500674" y="4078360"/>
            <a:ext cx="535552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E7B0EC57-0D81-BD46-BB10-68161F04B63E}"/>
              </a:ext>
            </a:extLst>
          </p:cNvPr>
          <p:cNvCxnSpPr>
            <a:cxnSpLocks/>
            <a:stCxn id="40" idx="1"/>
            <a:endCxn id="57" idx="0"/>
          </p:cNvCxnSpPr>
          <p:nvPr/>
        </p:nvCxnSpPr>
        <p:spPr>
          <a:xfrm flipH="1">
            <a:off x="2624687" y="1717639"/>
            <a:ext cx="1235403" cy="454584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CCBA1ED-29F1-0145-9413-A23E02E4FFFB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269850" y="2040804"/>
            <a:ext cx="1" cy="712157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F3E7FBEB-D9BB-CA4C-9D9D-962B667199A1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666024" y="4797152"/>
            <a:ext cx="1" cy="516202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BEAE09B-6748-AA49-8730-10C8459046AD}"/>
              </a:ext>
            </a:extLst>
          </p:cNvPr>
          <p:cNvCxnSpPr>
            <a:cxnSpLocks/>
            <a:stCxn id="45" idx="2"/>
            <a:endCxn id="61" idx="0"/>
          </p:cNvCxnSpPr>
          <p:nvPr/>
        </p:nvCxnSpPr>
        <p:spPr>
          <a:xfrm>
            <a:off x="2624686" y="4437112"/>
            <a:ext cx="7044" cy="76884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15D9450-DDDA-5C41-AA94-4152A0F47F90}"/>
              </a:ext>
            </a:extLst>
          </p:cNvPr>
          <p:cNvSpPr/>
          <p:nvPr/>
        </p:nvSpPr>
        <p:spPr>
          <a:xfrm>
            <a:off x="7408641" y="3954187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calling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Varscan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Somatic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14D218-3582-B74F-8B15-420394A1C538}"/>
              </a:ext>
            </a:extLst>
          </p:cNvPr>
          <p:cNvSpPr/>
          <p:nvPr/>
        </p:nvSpPr>
        <p:spPr>
          <a:xfrm>
            <a:off x="7100862" y="2826162"/>
            <a:ext cx="217261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Selection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Manual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FA73B2F-C104-B447-A709-145AA7DEE3A6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V="1">
            <a:off x="8187171" y="3534048"/>
            <a:ext cx="0" cy="42013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5325191-3F20-BD43-B33F-564BC66F6EF8}"/>
              </a:ext>
            </a:extLst>
          </p:cNvPr>
          <p:cNvSpPr/>
          <p:nvPr/>
        </p:nvSpPr>
        <p:spPr>
          <a:xfrm>
            <a:off x="1909171" y="2172223"/>
            <a:ext cx="1431031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Trimming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Trimmomatic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5E645ED2-88B8-A04C-A09C-7F430C5012B4}"/>
              </a:ext>
            </a:extLst>
          </p:cNvPr>
          <p:cNvCxnSpPr>
            <a:cxnSpLocks/>
            <a:stCxn id="57" idx="2"/>
            <a:endCxn id="45" idx="0"/>
          </p:cNvCxnSpPr>
          <p:nvPr/>
        </p:nvCxnSpPr>
        <p:spPr>
          <a:xfrm flipH="1">
            <a:off x="2624686" y="2889727"/>
            <a:ext cx="1" cy="829881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DF06D7A-CD36-B64F-93E8-5F371CAA3163}"/>
              </a:ext>
            </a:extLst>
          </p:cNvPr>
          <p:cNvCxnSpPr>
            <a:cxnSpLocks/>
            <a:stCxn id="57" idx="2"/>
            <a:endCxn id="41" idx="1"/>
          </p:cNvCxnSpPr>
          <p:nvPr/>
        </p:nvCxnSpPr>
        <p:spPr>
          <a:xfrm>
            <a:off x="2624687" y="2889727"/>
            <a:ext cx="1126970" cy="31976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>
            <a:extLst>
              <a:ext uri="{FF2B5EF4-FFF2-40B4-BE49-F238E27FC236}">
                <a16:creationId xmlns:a16="http://schemas.microsoft.com/office/drawing/2014/main" id="{A4864F0E-3F4B-914B-AE12-E0B5C9D4EB9F}"/>
              </a:ext>
            </a:extLst>
          </p:cNvPr>
          <p:cNvCxnSpPr>
            <a:cxnSpLocks/>
            <a:stCxn id="46" idx="3"/>
            <a:endCxn id="53" idx="2"/>
          </p:cNvCxnSpPr>
          <p:nvPr/>
        </p:nvCxnSpPr>
        <p:spPr>
          <a:xfrm flipV="1">
            <a:off x="6444554" y="4867257"/>
            <a:ext cx="1742617" cy="90263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750C2-3E49-864E-A01B-5A079D20FA13}"/>
              </a:ext>
            </a:extLst>
          </p:cNvPr>
          <p:cNvSpPr/>
          <p:nvPr/>
        </p:nvSpPr>
        <p:spPr>
          <a:xfrm>
            <a:off x="2031704" y="5205952"/>
            <a:ext cx="1200051" cy="1127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Quality 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Samtools flagstat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DCFC1995-6C1A-894E-9D87-9BF0C2C0EEC1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>
            <a:off x="3231755" y="5769889"/>
            <a:ext cx="1655739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rme libre 1">
            <a:extLst>
              <a:ext uri="{FF2B5EF4-FFF2-40B4-BE49-F238E27FC236}">
                <a16:creationId xmlns:a16="http://schemas.microsoft.com/office/drawing/2014/main" id="{33E9D464-E912-884A-85D0-5541F5DB0F2D}"/>
              </a:ext>
            </a:extLst>
          </p:cNvPr>
          <p:cNvSpPr/>
          <p:nvPr/>
        </p:nvSpPr>
        <p:spPr>
          <a:xfrm>
            <a:off x="1460500" y="1701800"/>
            <a:ext cx="2247900" cy="304800"/>
          </a:xfrm>
          <a:custGeom>
            <a:avLst/>
            <a:gdLst>
              <a:gd name="connsiteX0" fmla="*/ 0 w 2247900"/>
              <a:gd name="connsiteY0" fmla="*/ 0 h 304800"/>
              <a:gd name="connsiteX1" fmla="*/ 2247900 w 224790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7900" h="304800">
                <a:moveTo>
                  <a:pt x="0" y="0"/>
                </a:moveTo>
                <a:lnTo>
                  <a:pt x="2247900" y="304800"/>
                </a:lnTo>
              </a:path>
            </a:pathLst>
          </a:custGeom>
          <a:noFill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56C7E44A-B3A1-D841-9DDB-E7276C8A77EF}"/>
              </a:ext>
            </a:extLst>
          </p:cNvPr>
          <p:cNvSpPr/>
          <p:nvPr/>
        </p:nvSpPr>
        <p:spPr>
          <a:xfrm>
            <a:off x="127000" y="939800"/>
            <a:ext cx="7061200" cy="5651500"/>
          </a:xfrm>
          <a:custGeom>
            <a:avLst/>
            <a:gdLst>
              <a:gd name="connsiteX0" fmla="*/ 228600 w 7061200"/>
              <a:gd name="connsiteY0" fmla="*/ 0 h 5689600"/>
              <a:gd name="connsiteX1" fmla="*/ 5981700 w 7061200"/>
              <a:gd name="connsiteY1" fmla="*/ 76200 h 5689600"/>
              <a:gd name="connsiteX2" fmla="*/ 7061200 w 7061200"/>
              <a:gd name="connsiteY2" fmla="*/ 5600700 h 5689600"/>
              <a:gd name="connsiteX3" fmla="*/ 5689600 w 7061200"/>
              <a:gd name="connsiteY3" fmla="*/ 5676900 h 5689600"/>
              <a:gd name="connsiteX4" fmla="*/ 698500 w 7061200"/>
              <a:gd name="connsiteY4" fmla="*/ 5689600 h 5689600"/>
              <a:gd name="connsiteX5" fmla="*/ 0 w 7061200"/>
              <a:gd name="connsiteY5" fmla="*/ 3708400 h 5689600"/>
              <a:gd name="connsiteX6" fmla="*/ 101600 w 7061200"/>
              <a:gd name="connsiteY6" fmla="*/ 2032000 h 5689600"/>
              <a:gd name="connsiteX7" fmla="*/ 3378200 w 7061200"/>
              <a:gd name="connsiteY7" fmla="*/ 38100 h 5689600"/>
              <a:gd name="connsiteX0" fmla="*/ 3365500 w 7061200"/>
              <a:gd name="connsiteY0" fmla="*/ 0 h 5651500"/>
              <a:gd name="connsiteX1" fmla="*/ 5981700 w 7061200"/>
              <a:gd name="connsiteY1" fmla="*/ 38100 h 5651500"/>
              <a:gd name="connsiteX2" fmla="*/ 7061200 w 7061200"/>
              <a:gd name="connsiteY2" fmla="*/ 5562600 h 5651500"/>
              <a:gd name="connsiteX3" fmla="*/ 5689600 w 7061200"/>
              <a:gd name="connsiteY3" fmla="*/ 5638800 h 5651500"/>
              <a:gd name="connsiteX4" fmla="*/ 698500 w 7061200"/>
              <a:gd name="connsiteY4" fmla="*/ 5651500 h 5651500"/>
              <a:gd name="connsiteX5" fmla="*/ 0 w 7061200"/>
              <a:gd name="connsiteY5" fmla="*/ 3670300 h 5651500"/>
              <a:gd name="connsiteX6" fmla="*/ 101600 w 7061200"/>
              <a:gd name="connsiteY6" fmla="*/ 1993900 h 5651500"/>
              <a:gd name="connsiteX7" fmla="*/ 3378200 w 7061200"/>
              <a:gd name="connsiteY7" fmla="*/ 0 h 56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1200" h="5651500">
                <a:moveTo>
                  <a:pt x="3365500" y="0"/>
                </a:moveTo>
                <a:lnTo>
                  <a:pt x="5981700" y="38100"/>
                </a:lnTo>
                <a:lnTo>
                  <a:pt x="7061200" y="5562600"/>
                </a:lnTo>
                <a:lnTo>
                  <a:pt x="5689600" y="5638800"/>
                </a:lnTo>
                <a:lnTo>
                  <a:pt x="698500" y="5651500"/>
                </a:lnTo>
                <a:lnTo>
                  <a:pt x="0" y="3670300"/>
                </a:lnTo>
                <a:lnTo>
                  <a:pt x="101600" y="1993900"/>
                </a:lnTo>
                <a:lnTo>
                  <a:pt x="3378200" y="0"/>
                </a:lnTo>
              </a:path>
            </a:pathLst>
          </a:custGeom>
          <a:noFill/>
          <a:ln w="19050">
            <a:solidFill>
              <a:srgbClr val="EE1C26"/>
            </a:solidFill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7AD7508-BBC7-4D44-ABEF-F7B292D05D74}"/>
              </a:ext>
            </a:extLst>
          </p:cNvPr>
          <p:cNvSpPr txBox="1"/>
          <p:nvPr/>
        </p:nvSpPr>
        <p:spPr>
          <a:xfrm>
            <a:off x="378768" y="989112"/>
            <a:ext cx="236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Repeat for Tumor</a:t>
            </a:r>
          </a:p>
        </p:txBody>
      </p:sp>
    </p:spTree>
    <p:extLst>
      <p:ext uri="{BB962C8B-B14F-4D97-AF65-F5344CB8AC3E}">
        <p14:creationId xmlns:p14="http://schemas.microsoft.com/office/powerpoint/2010/main" val="128436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761EA-EF5D-7245-AB8A-F1091FDF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Samtools mpileup sur fichier intersect bed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685789-D284-8746-86E1-56895DA18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420888"/>
            <a:ext cx="8420100" cy="3675112"/>
          </a:xfrm>
        </p:spPr>
        <p:txBody>
          <a:bodyPr/>
          <a:lstStyle/>
          <a:p>
            <a:r>
              <a:rPr lang="fr-FR"/>
              <a:t>Nécessaire sur Galaxy.fr (car version de Varscan différente, qui exige un fichier mpileup en entrée)</a:t>
            </a:r>
          </a:p>
        </p:txBody>
      </p:sp>
    </p:spTree>
    <p:extLst>
      <p:ext uri="{BB962C8B-B14F-4D97-AF65-F5344CB8AC3E}">
        <p14:creationId xmlns:p14="http://schemas.microsoft.com/office/powerpoint/2010/main" val="424565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96764AA-3268-4249-AE4D-13DEDFD4A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477179"/>
            <a:ext cx="3479800" cy="4191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29DA06-C407-2F4D-AA18-0D64DDA8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188640"/>
            <a:ext cx="8420100" cy="1143000"/>
          </a:xfrm>
        </p:spPr>
        <p:txBody>
          <a:bodyPr/>
          <a:lstStyle/>
          <a:p>
            <a:r>
              <a:rPr lang="fr-FR"/>
              <a:t>Extraire un workflow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0908525-AF2A-3F47-ADCF-D91F3DA03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143944"/>
            <a:ext cx="8420100" cy="3396070"/>
          </a:xfrm>
        </p:spPr>
        <p:txBody>
          <a:bodyPr/>
          <a:lstStyle/>
          <a:p>
            <a:r>
              <a:rPr lang="fr-FR" sz="2400"/>
              <a:t>Extraire workflow</a:t>
            </a:r>
          </a:p>
          <a:p>
            <a:r>
              <a:rPr lang="fr-FR" sz="2400"/>
              <a:t>Le nommer + créer</a:t>
            </a:r>
          </a:p>
          <a:p>
            <a:r>
              <a:rPr lang="fr-FR" sz="2400"/>
              <a:t>Editer le workflow</a:t>
            </a:r>
          </a:p>
          <a:p>
            <a:r>
              <a:rPr lang="fr-FR" sz="2400"/>
              <a:t>Choisir les données pertinentes (juste 2 fastq et regions.bed)</a:t>
            </a:r>
          </a:p>
          <a:p>
            <a:r>
              <a:rPr lang="fr-FR" sz="2400"/>
              <a:t>Choisir les étapes de Trimmomatic à Intersect bed</a:t>
            </a:r>
          </a:p>
          <a:p>
            <a:r>
              <a:rPr lang="fr-FR" sz="2400"/>
              <a:t>Enlever les data inutilisées (fastq tumor)</a:t>
            </a:r>
          </a:p>
          <a:p>
            <a:r>
              <a:rPr lang="fr-FR" sz="2400"/>
              <a:t>Renommer les objets de façon générique (« sample » plutot que « normal »)</a:t>
            </a:r>
          </a:p>
          <a:p>
            <a:r>
              <a:rPr lang="fr-FR" sz="2400"/>
              <a:t>Puis         save workflow </a:t>
            </a:r>
          </a:p>
        </p:txBody>
      </p:sp>
      <p:sp>
        <p:nvSpPr>
          <p:cNvPr id="6" name="Flèche vers la gauche 5">
            <a:extLst>
              <a:ext uri="{FF2B5EF4-FFF2-40B4-BE49-F238E27FC236}">
                <a16:creationId xmlns:a16="http://schemas.microsoft.com/office/drawing/2014/main" id="{8355F2E3-2B7C-974D-8864-90608D5A459F}"/>
              </a:ext>
            </a:extLst>
          </p:cNvPr>
          <p:cNvSpPr/>
          <p:nvPr/>
        </p:nvSpPr>
        <p:spPr>
          <a:xfrm rot="19763628">
            <a:off x="3710496" y="1357143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8150ABD-3A6C-424C-B520-96CF59E2F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938" y="5693023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83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6FE284A-E3AC-074A-B847-873A78217C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620"/>
            <a:ext cx="9906000" cy="489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3E8755-6D37-1545-9C1C-106470DC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60648"/>
            <a:ext cx="8420100" cy="1143000"/>
          </a:xfrm>
        </p:spPr>
        <p:txBody>
          <a:bodyPr/>
          <a:lstStyle/>
          <a:p>
            <a:r>
              <a:rPr lang="fr-FR"/>
              <a:t>Maintenant lancez le workflow sur les données Tumor (run workflow)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052A425-4872-F547-9CDC-1D3B0EE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96" y="1765176"/>
            <a:ext cx="9272919" cy="4652530"/>
          </a:xfrm>
          <a:prstGeom prst="rect">
            <a:avLst/>
          </a:prstGeom>
        </p:spPr>
      </p:pic>
      <p:sp>
        <p:nvSpPr>
          <p:cNvPr id="5" name="Flèche vers la gauche 4">
            <a:extLst>
              <a:ext uri="{FF2B5EF4-FFF2-40B4-BE49-F238E27FC236}">
                <a16:creationId xmlns:a16="http://schemas.microsoft.com/office/drawing/2014/main" id="{6028AF6D-519D-4049-90D0-56B1B2DD76DA}"/>
              </a:ext>
            </a:extLst>
          </p:cNvPr>
          <p:cNvSpPr/>
          <p:nvPr/>
        </p:nvSpPr>
        <p:spPr>
          <a:xfrm rot="19939485">
            <a:off x="3291019" y="3214574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lèche vers la gauche 5">
            <a:extLst>
              <a:ext uri="{FF2B5EF4-FFF2-40B4-BE49-F238E27FC236}">
                <a16:creationId xmlns:a16="http://schemas.microsoft.com/office/drawing/2014/main" id="{B03B0EB5-607E-8840-992E-9AC72B467B8A}"/>
              </a:ext>
            </a:extLst>
          </p:cNvPr>
          <p:cNvSpPr/>
          <p:nvPr/>
        </p:nvSpPr>
        <p:spPr>
          <a:xfrm rot="19939485">
            <a:off x="3213804" y="3736874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èche vers la gauche 6">
            <a:extLst>
              <a:ext uri="{FF2B5EF4-FFF2-40B4-BE49-F238E27FC236}">
                <a16:creationId xmlns:a16="http://schemas.microsoft.com/office/drawing/2014/main" id="{80812006-B8B1-8E4C-80F3-9627C58F1E15}"/>
              </a:ext>
            </a:extLst>
          </p:cNvPr>
          <p:cNvSpPr/>
          <p:nvPr/>
        </p:nvSpPr>
        <p:spPr>
          <a:xfrm rot="19939485">
            <a:off x="3443419" y="4255975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7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4"/>
          <p:cNvSpPr>
            <a:spLocks noChangeArrowheads="1"/>
          </p:cNvSpPr>
          <p:nvPr/>
        </p:nvSpPr>
        <p:spPr bwMode="auto">
          <a:xfrm>
            <a:off x="9344025" y="215902"/>
            <a:ext cx="1571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10</a:t>
            </a:r>
            <a:endParaRPr lang="en-US" altLang="en-US" sz="1800"/>
          </a:p>
        </p:txBody>
      </p:sp>
      <p:sp>
        <p:nvSpPr>
          <p:cNvPr id="227" name="Rectangle 25"/>
          <p:cNvSpPr>
            <a:spLocks noChangeArrowheads="1"/>
          </p:cNvSpPr>
          <p:nvPr/>
        </p:nvSpPr>
        <p:spPr bwMode="auto">
          <a:xfrm>
            <a:off x="9499600" y="215902"/>
            <a:ext cx="381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 </a:t>
            </a:r>
            <a:endParaRPr lang="en-US" altLang="en-US" sz="1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C86875-AB28-9342-AC4F-74E5054E8F14}"/>
              </a:ext>
            </a:extLst>
          </p:cNvPr>
          <p:cNvSpPr/>
          <p:nvPr/>
        </p:nvSpPr>
        <p:spPr>
          <a:xfrm>
            <a:off x="3860090" y="1394473"/>
            <a:ext cx="819520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Reads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44713D-0A28-A140-9CCD-8B42EF679FF5}"/>
              </a:ext>
            </a:extLst>
          </p:cNvPr>
          <p:cNvSpPr/>
          <p:nvPr/>
        </p:nvSpPr>
        <p:spPr>
          <a:xfrm>
            <a:off x="3751657" y="2752961"/>
            <a:ext cx="1036387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Quality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EF1606-FE78-F840-9DFB-652052B27793}"/>
              </a:ext>
            </a:extLst>
          </p:cNvPr>
          <p:cNvSpPr/>
          <p:nvPr/>
        </p:nvSpPr>
        <p:spPr>
          <a:xfrm>
            <a:off x="5207758" y="3873822"/>
            <a:ext cx="916533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Target </a:t>
            </a:r>
          </a:p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Regions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Bed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E3D84B-891B-9444-9F2A-5168E6AE4DA6}"/>
              </a:ext>
            </a:extLst>
          </p:cNvPr>
          <p:cNvSpPr/>
          <p:nvPr/>
        </p:nvSpPr>
        <p:spPr>
          <a:xfrm>
            <a:off x="250402" y="3616695"/>
            <a:ext cx="1250272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Reference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genome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Fasta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EABE37-52CA-E942-AAA0-E688FB1027D4}"/>
              </a:ext>
            </a:extLst>
          </p:cNvPr>
          <p:cNvSpPr/>
          <p:nvPr/>
        </p:nvSpPr>
        <p:spPr>
          <a:xfrm>
            <a:off x="2036226" y="3719608"/>
            <a:ext cx="1176920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Mapping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Bowtie2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494F5B-4724-C541-92FA-ACF9416ECE6C}"/>
              </a:ext>
            </a:extLst>
          </p:cNvPr>
          <p:cNvSpPr/>
          <p:nvPr/>
        </p:nvSpPr>
        <p:spPr>
          <a:xfrm>
            <a:off x="4887494" y="5313354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Target</a:t>
            </a: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Intersection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Intersect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Bam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2633D17-DAD1-664F-87BD-8B4A297DA5BA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500674" y="4078360"/>
            <a:ext cx="535552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E7B0EC57-0D81-BD46-BB10-68161F04B63E}"/>
              </a:ext>
            </a:extLst>
          </p:cNvPr>
          <p:cNvCxnSpPr>
            <a:cxnSpLocks/>
            <a:stCxn id="40" idx="1"/>
            <a:endCxn id="57" idx="0"/>
          </p:cNvCxnSpPr>
          <p:nvPr/>
        </p:nvCxnSpPr>
        <p:spPr>
          <a:xfrm flipH="1">
            <a:off x="2624687" y="1717639"/>
            <a:ext cx="1235403" cy="454584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CCBA1ED-29F1-0145-9413-A23E02E4FFFB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269850" y="2040804"/>
            <a:ext cx="1" cy="712157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F3E7FBEB-D9BB-CA4C-9D9D-962B667199A1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666024" y="4797152"/>
            <a:ext cx="1" cy="516202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BEAE09B-6748-AA49-8730-10C8459046AD}"/>
              </a:ext>
            </a:extLst>
          </p:cNvPr>
          <p:cNvCxnSpPr>
            <a:cxnSpLocks/>
            <a:stCxn id="45" idx="2"/>
            <a:endCxn id="61" idx="0"/>
          </p:cNvCxnSpPr>
          <p:nvPr/>
        </p:nvCxnSpPr>
        <p:spPr>
          <a:xfrm>
            <a:off x="2624686" y="4437112"/>
            <a:ext cx="7044" cy="76884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15D9450-DDDA-5C41-AA94-4152A0F47F90}"/>
              </a:ext>
            </a:extLst>
          </p:cNvPr>
          <p:cNvSpPr/>
          <p:nvPr/>
        </p:nvSpPr>
        <p:spPr>
          <a:xfrm>
            <a:off x="7408641" y="3954187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calling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Varscan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Somatic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14D218-3582-B74F-8B15-420394A1C538}"/>
              </a:ext>
            </a:extLst>
          </p:cNvPr>
          <p:cNvSpPr/>
          <p:nvPr/>
        </p:nvSpPr>
        <p:spPr>
          <a:xfrm>
            <a:off x="7100862" y="2826162"/>
            <a:ext cx="217261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Selection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Manual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FA73B2F-C104-B447-A709-145AA7DEE3A6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V="1">
            <a:off x="8187171" y="3534048"/>
            <a:ext cx="0" cy="42013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5325191-3F20-BD43-B33F-564BC66F6EF8}"/>
              </a:ext>
            </a:extLst>
          </p:cNvPr>
          <p:cNvSpPr/>
          <p:nvPr/>
        </p:nvSpPr>
        <p:spPr>
          <a:xfrm>
            <a:off x="1909171" y="2172223"/>
            <a:ext cx="1431031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Trimming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Trimmomatic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5E645ED2-88B8-A04C-A09C-7F430C5012B4}"/>
              </a:ext>
            </a:extLst>
          </p:cNvPr>
          <p:cNvCxnSpPr>
            <a:cxnSpLocks/>
            <a:stCxn id="57" idx="2"/>
            <a:endCxn id="45" idx="0"/>
          </p:cNvCxnSpPr>
          <p:nvPr/>
        </p:nvCxnSpPr>
        <p:spPr>
          <a:xfrm flipH="1">
            <a:off x="2624686" y="2889727"/>
            <a:ext cx="1" cy="829881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DF06D7A-CD36-B64F-93E8-5F371CAA3163}"/>
              </a:ext>
            </a:extLst>
          </p:cNvPr>
          <p:cNvCxnSpPr>
            <a:cxnSpLocks/>
            <a:stCxn id="57" idx="2"/>
            <a:endCxn id="41" idx="1"/>
          </p:cNvCxnSpPr>
          <p:nvPr/>
        </p:nvCxnSpPr>
        <p:spPr>
          <a:xfrm>
            <a:off x="2624687" y="2889727"/>
            <a:ext cx="1126970" cy="31976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>
            <a:extLst>
              <a:ext uri="{FF2B5EF4-FFF2-40B4-BE49-F238E27FC236}">
                <a16:creationId xmlns:a16="http://schemas.microsoft.com/office/drawing/2014/main" id="{A4864F0E-3F4B-914B-AE12-E0B5C9D4EB9F}"/>
              </a:ext>
            </a:extLst>
          </p:cNvPr>
          <p:cNvCxnSpPr>
            <a:cxnSpLocks/>
            <a:stCxn id="46" idx="3"/>
            <a:endCxn id="53" idx="2"/>
          </p:cNvCxnSpPr>
          <p:nvPr/>
        </p:nvCxnSpPr>
        <p:spPr>
          <a:xfrm flipV="1">
            <a:off x="6444554" y="4867257"/>
            <a:ext cx="1742617" cy="90263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750C2-3E49-864E-A01B-5A079D20FA13}"/>
              </a:ext>
            </a:extLst>
          </p:cNvPr>
          <p:cNvSpPr/>
          <p:nvPr/>
        </p:nvSpPr>
        <p:spPr>
          <a:xfrm>
            <a:off x="2031704" y="5205952"/>
            <a:ext cx="1200051" cy="1127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Quality 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Samtools flagstat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DCFC1995-6C1A-894E-9D87-9BF0C2C0EEC1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>
            <a:off x="3231755" y="5769889"/>
            <a:ext cx="1655739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>
            <a:extLst>
              <a:ext uri="{FF2B5EF4-FFF2-40B4-BE49-F238E27FC236}">
                <a16:creationId xmlns:a16="http://schemas.microsoft.com/office/drawing/2014/main" id="{23D82EEF-0973-AA43-918A-697C87CBD2CE}"/>
              </a:ext>
            </a:extLst>
          </p:cNvPr>
          <p:cNvSpPr/>
          <p:nvPr/>
        </p:nvSpPr>
        <p:spPr>
          <a:xfrm>
            <a:off x="7157212" y="3808952"/>
            <a:ext cx="2047088" cy="1231615"/>
          </a:xfrm>
          <a:prstGeom prst="ellipse">
            <a:avLst/>
          </a:prstGeom>
          <a:noFill/>
          <a:ln w="38100">
            <a:solidFill>
              <a:srgbClr val="EE1C2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578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DBA40433-FBFE-8849-A1BC-1ED784E8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690"/>
            <a:ext cx="9872772" cy="471363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2950" y="188640"/>
            <a:ext cx="8420100" cy="792088"/>
          </a:xfrm>
        </p:spPr>
        <p:txBody>
          <a:bodyPr/>
          <a:lstStyle/>
          <a:p>
            <a:r>
              <a:rPr lang="fr-FR" dirty="0" err="1"/>
              <a:t>Somatic</a:t>
            </a:r>
            <a:r>
              <a:rPr lang="fr-FR" dirty="0"/>
              <a:t> variant </a:t>
            </a:r>
            <a:r>
              <a:rPr lang="fr-FR" dirty="0" err="1"/>
              <a:t>calling: Varscan</a:t>
            </a:r>
            <a:endParaRPr lang="fr-FR" dirty="0"/>
          </a:p>
        </p:txBody>
      </p:sp>
      <p:sp>
        <p:nvSpPr>
          <p:cNvPr id="6" name="Flèche vers la gauche 5">
            <a:extLst>
              <a:ext uri="{FF2B5EF4-FFF2-40B4-BE49-F238E27FC236}">
                <a16:creationId xmlns:a16="http://schemas.microsoft.com/office/drawing/2014/main" id="{438D032D-6C4B-5A47-87F5-EDA2E88AD488}"/>
              </a:ext>
            </a:extLst>
          </p:cNvPr>
          <p:cNvSpPr/>
          <p:nvPr/>
        </p:nvSpPr>
        <p:spPr>
          <a:xfrm rot="19939485">
            <a:off x="3690477" y="2790166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èche vers la gauche 6">
            <a:extLst>
              <a:ext uri="{FF2B5EF4-FFF2-40B4-BE49-F238E27FC236}">
                <a16:creationId xmlns:a16="http://schemas.microsoft.com/office/drawing/2014/main" id="{5BAF8062-D4C8-3E4D-9CFA-867CC4CD14D2}"/>
              </a:ext>
            </a:extLst>
          </p:cNvPr>
          <p:cNvSpPr/>
          <p:nvPr/>
        </p:nvSpPr>
        <p:spPr>
          <a:xfrm rot="19939485">
            <a:off x="3753977" y="3160811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lèche vers la gauche 7">
            <a:extLst>
              <a:ext uri="{FF2B5EF4-FFF2-40B4-BE49-F238E27FC236}">
                <a16:creationId xmlns:a16="http://schemas.microsoft.com/office/drawing/2014/main" id="{AD7B83EC-5928-4C4D-B5AE-3D7DDBCE5FFC}"/>
              </a:ext>
            </a:extLst>
          </p:cNvPr>
          <p:cNvSpPr/>
          <p:nvPr/>
        </p:nvSpPr>
        <p:spPr>
          <a:xfrm rot="19939485">
            <a:off x="2923270" y="2282164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Flèche vers la gauche 8">
            <a:extLst>
              <a:ext uri="{FF2B5EF4-FFF2-40B4-BE49-F238E27FC236}">
                <a16:creationId xmlns:a16="http://schemas.microsoft.com/office/drawing/2014/main" id="{415BFB38-D05D-8F4A-8D7D-DC58477E6497}"/>
              </a:ext>
            </a:extLst>
          </p:cNvPr>
          <p:cNvSpPr/>
          <p:nvPr/>
        </p:nvSpPr>
        <p:spPr>
          <a:xfrm rot="19939485">
            <a:off x="912600" y="2152699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lèche vers la gauche 10">
            <a:extLst>
              <a:ext uri="{FF2B5EF4-FFF2-40B4-BE49-F238E27FC236}">
                <a16:creationId xmlns:a16="http://schemas.microsoft.com/office/drawing/2014/main" id="{DC9FA2F9-B22D-964E-A1AC-C016161ECD91}"/>
              </a:ext>
            </a:extLst>
          </p:cNvPr>
          <p:cNvSpPr/>
          <p:nvPr/>
        </p:nvSpPr>
        <p:spPr>
          <a:xfrm rot="19939485">
            <a:off x="2925773" y="5033019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1C2A7C-FB92-4246-AD2A-C08CB75DFFA2}"/>
              </a:ext>
            </a:extLst>
          </p:cNvPr>
          <p:cNvSpPr txBox="1"/>
          <p:nvPr/>
        </p:nvSpPr>
        <p:spPr>
          <a:xfrm>
            <a:off x="6393160" y="924099"/>
            <a:ext cx="3342582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000">
                <a:latin typeface="Calibri" charset="0"/>
                <a:ea typeface="Calibri" charset="0"/>
                <a:cs typeface="Calibri" charset="0"/>
              </a:rPr>
              <a:t>Attention: étape de 10-30min!</a:t>
            </a:r>
          </a:p>
        </p:txBody>
      </p:sp>
    </p:spTree>
    <p:extLst>
      <p:ext uri="{BB962C8B-B14F-4D97-AF65-F5344CB8AC3E}">
        <p14:creationId xmlns:p14="http://schemas.microsoft.com/office/powerpoint/2010/main" val="1535524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D1637-7D4C-6D4F-A0AB-6E23F920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404664"/>
            <a:ext cx="8420100" cy="731168"/>
          </a:xfrm>
        </p:spPr>
        <p:txBody>
          <a:bodyPr/>
          <a:lstStyle/>
          <a:p>
            <a:r>
              <a:rPr lang="fr-FR"/>
              <a:t>Check Varscan output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90FDB9-0C90-7D4A-A4A6-A98516938E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0808"/>
            <a:ext cx="9906000" cy="4096466"/>
          </a:xfrm>
          <a:prstGeom prst="rect">
            <a:avLst/>
          </a:prstGeom>
        </p:spPr>
      </p:pic>
      <p:sp>
        <p:nvSpPr>
          <p:cNvPr id="9" name="Flèche vers la gauche 8">
            <a:extLst>
              <a:ext uri="{FF2B5EF4-FFF2-40B4-BE49-F238E27FC236}">
                <a16:creationId xmlns:a16="http://schemas.microsoft.com/office/drawing/2014/main" id="{5289CA1D-3C52-5049-A526-76180A8B7232}"/>
              </a:ext>
            </a:extLst>
          </p:cNvPr>
          <p:cNvSpPr/>
          <p:nvPr/>
        </p:nvSpPr>
        <p:spPr>
          <a:xfrm rot="12923955">
            <a:off x="8970703" y="1994244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lèche vers la gauche 9">
            <a:extLst>
              <a:ext uri="{FF2B5EF4-FFF2-40B4-BE49-F238E27FC236}">
                <a16:creationId xmlns:a16="http://schemas.microsoft.com/office/drawing/2014/main" id="{38242E0D-1DF6-EB46-853F-77C529631511}"/>
              </a:ext>
            </a:extLst>
          </p:cNvPr>
          <p:cNvSpPr/>
          <p:nvPr/>
        </p:nvSpPr>
        <p:spPr>
          <a:xfrm rot="12923955">
            <a:off x="5122604" y="3670645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376CF9-DD85-814F-BEAD-B8C140AAE0E9}"/>
              </a:ext>
            </a:extLst>
          </p:cNvPr>
          <p:cNvSpPr txBox="1"/>
          <p:nvPr/>
        </p:nvSpPr>
        <p:spPr>
          <a:xfrm>
            <a:off x="2019600" y="6027003"/>
            <a:ext cx="5866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Somatic variants found?</a:t>
            </a:r>
          </a:p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Check "NORMAL" and "TUMOR" sample stats</a:t>
            </a:r>
          </a:p>
        </p:txBody>
      </p:sp>
    </p:spTree>
    <p:extLst>
      <p:ext uri="{BB962C8B-B14F-4D97-AF65-F5344CB8AC3E}">
        <p14:creationId xmlns:p14="http://schemas.microsoft.com/office/powerpoint/2010/main" val="157879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D1F20-5E42-6840-B22C-E97A8C4E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Galaxy servers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988D5C-635C-6544-AC6D-A439146EB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https://usegalaxy.eu</a:t>
            </a:r>
          </a:p>
          <a:p>
            <a:r>
              <a:rPr lang="fr-FR"/>
              <a:t>https://usegalaxy.fr</a:t>
            </a:r>
          </a:p>
          <a:p>
            <a:endParaRPr lang="fr-FR"/>
          </a:p>
        </p:txBody>
      </p:sp>
      <p:sp>
        <p:nvSpPr>
          <p:cNvPr id="7" name="Flèche vers la gauche 6">
            <a:extLst>
              <a:ext uri="{FF2B5EF4-FFF2-40B4-BE49-F238E27FC236}">
                <a16:creationId xmlns:a16="http://schemas.microsoft.com/office/drawing/2014/main" id="{31BE4D1C-E63E-C345-962C-634AF6E3E5B9}"/>
              </a:ext>
            </a:extLst>
          </p:cNvPr>
          <p:cNvSpPr/>
          <p:nvPr/>
        </p:nvSpPr>
        <p:spPr>
          <a:xfrm>
            <a:off x="4700127" y="2748271"/>
            <a:ext cx="432048" cy="288032"/>
          </a:xfrm>
          <a:prstGeom prst="leftArrow">
            <a:avLst/>
          </a:prstGeom>
          <a:solidFill>
            <a:srgbClr val="EE1C26"/>
          </a:solidFill>
          <a:ln>
            <a:solidFill>
              <a:srgbClr val="EE1C26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28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4"/>
          <p:cNvSpPr>
            <a:spLocks noChangeArrowheads="1"/>
          </p:cNvSpPr>
          <p:nvPr/>
        </p:nvSpPr>
        <p:spPr bwMode="auto">
          <a:xfrm>
            <a:off x="9344025" y="215902"/>
            <a:ext cx="1571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10</a:t>
            </a:r>
            <a:endParaRPr lang="en-US" altLang="en-US" sz="1800"/>
          </a:p>
        </p:txBody>
      </p:sp>
      <p:sp>
        <p:nvSpPr>
          <p:cNvPr id="227" name="Rectangle 25"/>
          <p:cNvSpPr>
            <a:spLocks noChangeArrowheads="1"/>
          </p:cNvSpPr>
          <p:nvPr/>
        </p:nvSpPr>
        <p:spPr bwMode="auto">
          <a:xfrm>
            <a:off x="9499600" y="215902"/>
            <a:ext cx="381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 </a:t>
            </a:r>
            <a:endParaRPr lang="en-US" altLang="en-US" sz="18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C86875-AB28-9342-AC4F-74E5054E8F14}"/>
              </a:ext>
            </a:extLst>
          </p:cNvPr>
          <p:cNvSpPr/>
          <p:nvPr/>
        </p:nvSpPr>
        <p:spPr>
          <a:xfrm>
            <a:off x="3860090" y="1394473"/>
            <a:ext cx="819520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Reads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44713D-0A28-A140-9CCD-8B42EF679FF5}"/>
              </a:ext>
            </a:extLst>
          </p:cNvPr>
          <p:cNvSpPr/>
          <p:nvPr/>
        </p:nvSpPr>
        <p:spPr>
          <a:xfrm>
            <a:off x="3751657" y="2752961"/>
            <a:ext cx="1036387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Quality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EF1606-FE78-F840-9DFB-652052B27793}"/>
              </a:ext>
            </a:extLst>
          </p:cNvPr>
          <p:cNvSpPr/>
          <p:nvPr/>
        </p:nvSpPr>
        <p:spPr>
          <a:xfrm>
            <a:off x="5207758" y="3873822"/>
            <a:ext cx="916533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Target </a:t>
            </a:r>
          </a:p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Regions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Bed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E3D84B-891B-9444-9F2A-5168E6AE4DA6}"/>
              </a:ext>
            </a:extLst>
          </p:cNvPr>
          <p:cNvSpPr/>
          <p:nvPr/>
        </p:nvSpPr>
        <p:spPr>
          <a:xfrm>
            <a:off x="250402" y="3616695"/>
            <a:ext cx="1250272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Reference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genome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Fasta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EABE37-52CA-E942-AAA0-E688FB1027D4}"/>
              </a:ext>
            </a:extLst>
          </p:cNvPr>
          <p:cNvSpPr/>
          <p:nvPr/>
        </p:nvSpPr>
        <p:spPr>
          <a:xfrm>
            <a:off x="2036226" y="3719608"/>
            <a:ext cx="1176920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Mapping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Bowtie2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494F5B-4724-C541-92FA-ACF9416ECE6C}"/>
              </a:ext>
            </a:extLst>
          </p:cNvPr>
          <p:cNvSpPr/>
          <p:nvPr/>
        </p:nvSpPr>
        <p:spPr>
          <a:xfrm>
            <a:off x="4887494" y="5313354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Target</a:t>
            </a: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Intersection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Intersect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Bam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2633D17-DAD1-664F-87BD-8B4A297DA5BA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1500674" y="4078360"/>
            <a:ext cx="535552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E7B0EC57-0D81-BD46-BB10-68161F04B63E}"/>
              </a:ext>
            </a:extLst>
          </p:cNvPr>
          <p:cNvCxnSpPr>
            <a:cxnSpLocks/>
            <a:stCxn id="40" idx="1"/>
            <a:endCxn id="57" idx="0"/>
          </p:cNvCxnSpPr>
          <p:nvPr/>
        </p:nvCxnSpPr>
        <p:spPr>
          <a:xfrm flipH="1">
            <a:off x="2624687" y="1717639"/>
            <a:ext cx="1235403" cy="454584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CCBA1ED-29F1-0145-9413-A23E02E4FFFB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269850" y="2040804"/>
            <a:ext cx="1" cy="712157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F3E7FBEB-D9BB-CA4C-9D9D-962B667199A1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666024" y="4797152"/>
            <a:ext cx="1" cy="516202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BEAE09B-6748-AA49-8730-10C8459046AD}"/>
              </a:ext>
            </a:extLst>
          </p:cNvPr>
          <p:cNvCxnSpPr>
            <a:cxnSpLocks/>
            <a:stCxn id="45" idx="2"/>
            <a:endCxn id="61" idx="0"/>
          </p:cNvCxnSpPr>
          <p:nvPr/>
        </p:nvCxnSpPr>
        <p:spPr>
          <a:xfrm>
            <a:off x="2624686" y="4437112"/>
            <a:ext cx="7044" cy="76884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15D9450-DDDA-5C41-AA94-4152A0F47F90}"/>
              </a:ext>
            </a:extLst>
          </p:cNvPr>
          <p:cNvSpPr/>
          <p:nvPr/>
        </p:nvSpPr>
        <p:spPr>
          <a:xfrm>
            <a:off x="7408641" y="3954187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calling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Varscan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Somatic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14D218-3582-B74F-8B15-420394A1C538}"/>
              </a:ext>
            </a:extLst>
          </p:cNvPr>
          <p:cNvSpPr/>
          <p:nvPr/>
        </p:nvSpPr>
        <p:spPr>
          <a:xfrm>
            <a:off x="7100862" y="2826162"/>
            <a:ext cx="217261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Selection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Manual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FA73B2F-C104-B447-A709-145AA7DEE3A6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flipV="1">
            <a:off x="8187171" y="3534048"/>
            <a:ext cx="0" cy="42013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5325191-3F20-BD43-B33F-564BC66F6EF8}"/>
              </a:ext>
            </a:extLst>
          </p:cNvPr>
          <p:cNvSpPr/>
          <p:nvPr/>
        </p:nvSpPr>
        <p:spPr>
          <a:xfrm>
            <a:off x="1909171" y="2172223"/>
            <a:ext cx="1431031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Trimming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Trimmomatic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5E645ED2-88B8-A04C-A09C-7F430C5012B4}"/>
              </a:ext>
            </a:extLst>
          </p:cNvPr>
          <p:cNvCxnSpPr>
            <a:cxnSpLocks/>
            <a:stCxn id="57" idx="2"/>
            <a:endCxn id="45" idx="0"/>
          </p:cNvCxnSpPr>
          <p:nvPr/>
        </p:nvCxnSpPr>
        <p:spPr>
          <a:xfrm flipH="1">
            <a:off x="2624686" y="2889727"/>
            <a:ext cx="1" cy="829881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DF06D7A-CD36-B64F-93E8-5F371CAA3163}"/>
              </a:ext>
            </a:extLst>
          </p:cNvPr>
          <p:cNvCxnSpPr>
            <a:cxnSpLocks/>
            <a:stCxn id="57" idx="2"/>
            <a:endCxn id="41" idx="1"/>
          </p:cNvCxnSpPr>
          <p:nvPr/>
        </p:nvCxnSpPr>
        <p:spPr>
          <a:xfrm>
            <a:off x="2624687" y="2889727"/>
            <a:ext cx="1126970" cy="31976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>
            <a:extLst>
              <a:ext uri="{FF2B5EF4-FFF2-40B4-BE49-F238E27FC236}">
                <a16:creationId xmlns:a16="http://schemas.microsoft.com/office/drawing/2014/main" id="{A4864F0E-3F4B-914B-AE12-E0B5C9D4EB9F}"/>
              </a:ext>
            </a:extLst>
          </p:cNvPr>
          <p:cNvCxnSpPr>
            <a:cxnSpLocks/>
            <a:stCxn id="46" idx="3"/>
            <a:endCxn id="53" idx="2"/>
          </p:cNvCxnSpPr>
          <p:nvPr/>
        </p:nvCxnSpPr>
        <p:spPr>
          <a:xfrm flipV="1">
            <a:off x="6444554" y="4867257"/>
            <a:ext cx="1742617" cy="90263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750C2-3E49-864E-A01B-5A079D20FA13}"/>
              </a:ext>
            </a:extLst>
          </p:cNvPr>
          <p:cNvSpPr/>
          <p:nvPr/>
        </p:nvSpPr>
        <p:spPr>
          <a:xfrm>
            <a:off x="2031704" y="5205952"/>
            <a:ext cx="1200051" cy="1127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Quality 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Samtools flagstat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DCFC1995-6C1A-894E-9D87-9BF0C2C0EEC1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>
            <a:off x="3231755" y="5769889"/>
            <a:ext cx="1655739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>
            <a:extLst>
              <a:ext uri="{FF2B5EF4-FFF2-40B4-BE49-F238E27FC236}">
                <a16:creationId xmlns:a16="http://schemas.microsoft.com/office/drawing/2014/main" id="{23D82EEF-0973-AA43-918A-697C87CBD2CE}"/>
              </a:ext>
            </a:extLst>
          </p:cNvPr>
          <p:cNvSpPr/>
          <p:nvPr/>
        </p:nvSpPr>
        <p:spPr>
          <a:xfrm>
            <a:off x="7045612" y="2556376"/>
            <a:ext cx="2210851" cy="1135056"/>
          </a:xfrm>
          <a:prstGeom prst="ellipse">
            <a:avLst/>
          </a:prstGeom>
          <a:noFill/>
          <a:ln w="38100">
            <a:solidFill>
              <a:srgbClr val="EE1C2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636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6960D-96F7-C14E-9CC5-F2F087ED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188640"/>
            <a:ext cx="8420100" cy="1143000"/>
          </a:xfrm>
        </p:spPr>
        <p:txBody>
          <a:bodyPr/>
          <a:lstStyle/>
          <a:p>
            <a:r>
              <a:rPr lang="fr-FR"/>
              <a:t>Filter and visualize somatic variants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263581-0F86-A34B-A08B-7AA43A71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51856"/>
            <a:ext cx="8420100" cy="4114800"/>
          </a:xfrm>
        </p:spPr>
        <p:txBody>
          <a:bodyPr/>
          <a:lstStyle/>
          <a:p>
            <a:r>
              <a:rPr lang="fr-FR" sz="2800"/>
              <a:t>Run the </a:t>
            </a:r>
            <a:r>
              <a:rPr lang="fr-FR" sz="2800" i="1"/>
              <a:t>grep</a:t>
            </a:r>
            <a:r>
              <a:rPr lang="fr-FR" sz="2800"/>
              <a:t> filter on the Varscan output with regular expression « somatic ». Check the result </a:t>
            </a:r>
          </a:p>
          <a:p>
            <a:r>
              <a:rPr lang="fr-FR" sz="2800"/>
              <a:t>Launch IGV with hg19 reference</a:t>
            </a:r>
          </a:p>
          <a:p>
            <a:r>
              <a:rPr lang="fr-FR" sz="2800"/>
              <a:t>Then 2 possibilities:</a:t>
            </a:r>
          </a:p>
          <a:p>
            <a:pPr lvl="1"/>
            <a:r>
              <a:rPr lang="fr-FR" sz="2400"/>
              <a:t>Download Normal and Tumor BAM files on your local computer (select option « download bam_index ») and load these files in IGV (« load from file »)</a:t>
            </a:r>
          </a:p>
          <a:p>
            <a:pPr lvl="1"/>
            <a:r>
              <a:rPr lang="fr-FR" sz="2400"/>
              <a:t>In Galaxy, click on « display with IGV </a:t>
            </a:r>
            <a:r>
              <a:rPr lang="fr-FR" sz="2400" u="sng"/>
              <a:t>local</a:t>
            </a:r>
            <a:r>
              <a:rPr lang="fr-FR" sz="2400"/>
              <a:t> ». (will automatically connect with our local IGV session)</a:t>
            </a:r>
          </a:p>
          <a:p>
            <a:r>
              <a:rPr lang="fr-FR" sz="2800"/>
              <a:t>Visualize somatic events.</a:t>
            </a:r>
          </a:p>
        </p:txBody>
      </p:sp>
    </p:spTree>
    <p:extLst>
      <p:ext uri="{BB962C8B-B14F-4D97-AF65-F5344CB8AC3E}">
        <p14:creationId xmlns:p14="http://schemas.microsoft.com/office/powerpoint/2010/main" val="43015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0D4BC-9481-984E-A334-FC5595E5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36" y="23788"/>
            <a:ext cx="8420100" cy="1143000"/>
          </a:xfrm>
        </p:spPr>
        <p:txBody>
          <a:bodyPr/>
          <a:lstStyle/>
          <a:p>
            <a:r>
              <a:rPr lang="fr-FR"/>
              <a:t>IGV view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599CE0-E44A-AF4F-89D3-71DF853DA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72" y="980728"/>
            <a:ext cx="9345488" cy="61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07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73841-E4AC-604E-9EDA-28F1421F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60648"/>
            <a:ext cx="8420100" cy="1143000"/>
          </a:xfrm>
        </p:spPr>
        <p:txBody>
          <a:bodyPr/>
          <a:lstStyle/>
          <a:p>
            <a:r>
              <a:rPr lang="fr-FR"/>
              <a:t>Variant annotation with VEP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63A77E-6E65-7844-BAA6-FD7793507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Download the Varscan VCF file</a:t>
            </a:r>
          </a:p>
          <a:p>
            <a:r>
              <a:rPr lang="fr-FR"/>
              <a:t>Go to </a:t>
            </a:r>
            <a:r>
              <a:rPr lang="fr-FR">
                <a:hlinkClick r:id="rId2"/>
              </a:rPr>
              <a:t>https://www.ensembl.org/Tools/VEP</a:t>
            </a:r>
            <a:endParaRPr lang="fr-FR"/>
          </a:p>
          <a:p>
            <a:r>
              <a:rPr lang="fr-FR"/>
              <a:t>Select GRCh37.p13 (=hg19)</a:t>
            </a:r>
          </a:p>
          <a:p>
            <a:r>
              <a:rPr lang="fr-FR"/>
              <a:t>Launch VEP</a:t>
            </a:r>
          </a:p>
          <a:p>
            <a:r>
              <a:rPr lang="fr-FR"/>
              <a:t>Display column "impact" and sort results by impact</a:t>
            </a:r>
          </a:p>
          <a:p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FEC6E6-A876-304E-B41A-9B1B10657DC3}"/>
              </a:ext>
            </a:extLst>
          </p:cNvPr>
          <p:cNvSpPr txBox="1"/>
          <p:nvPr/>
        </p:nvSpPr>
        <p:spPr>
          <a:xfrm>
            <a:off x="272480" y="260648"/>
            <a:ext cx="95731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Bonus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6F1254-682C-AD45-9D46-540F604F95DB}"/>
              </a:ext>
            </a:extLst>
          </p:cNvPr>
          <p:cNvSpPr/>
          <p:nvPr/>
        </p:nvSpPr>
        <p:spPr>
          <a:xfrm>
            <a:off x="934622" y="5761881"/>
            <a:ext cx="796057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fr-FR" dirty="0">
                <a:latin typeface="Calibri" charset="0"/>
                <a:ea typeface="Calibri" charset="0"/>
                <a:cs typeface="Calibri" charset="0"/>
              </a:rPr>
              <a:t>Note: the highest impact variants are not necessarily somatic! </a:t>
            </a:r>
          </a:p>
        </p:txBody>
      </p:sp>
    </p:spTree>
    <p:extLst>
      <p:ext uri="{BB962C8B-B14F-4D97-AF65-F5344CB8AC3E}">
        <p14:creationId xmlns:p14="http://schemas.microsoft.com/office/powerpoint/2010/main" val="2893335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8F78F6-BC17-DF42-9EC3-E638B773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1" y="844217"/>
            <a:ext cx="9240799" cy="49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42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B37C4-FF7C-354E-B574-122613C4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Annexes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2918BE-1361-2443-873E-4B587D57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919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23184D-B270-164B-AB9B-107B67F6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609600"/>
            <a:ext cx="8420100" cy="702293"/>
          </a:xfrm>
        </p:spPr>
        <p:txBody>
          <a:bodyPr/>
          <a:lstStyle/>
          <a:p>
            <a:r>
              <a:rPr lang="fr-FR" sz="4000"/>
              <a:t>Galaxy: partager ses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AEF192-68BE-B04D-A64A-7656C2F00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699930"/>
            <a:ext cx="8420100" cy="3396070"/>
          </a:xfrm>
        </p:spPr>
        <p:txBody>
          <a:bodyPr/>
          <a:lstStyle/>
          <a:p>
            <a:r>
              <a:rPr lang="fr-FR" sz="2400"/>
              <a:t>Partager et publier</a:t>
            </a:r>
          </a:p>
          <a:p>
            <a:r>
              <a:rPr lang="fr-FR" sz="2400"/>
              <a:t>Make History Accessible via Link </a:t>
            </a:r>
          </a:p>
          <a:p>
            <a:pPr lvl="1"/>
            <a:r>
              <a:rPr lang="fr-FR" sz="2000"/>
              <a:t>Cocher « also make all objects within the History accessible »</a:t>
            </a:r>
          </a:p>
          <a:p>
            <a:endParaRPr lang="fr-FR" sz="24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1BA239-E4E4-5540-9FC6-181403E6CC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50" y="1988840"/>
            <a:ext cx="3466648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lèche vers la gauche 5">
            <a:extLst>
              <a:ext uri="{FF2B5EF4-FFF2-40B4-BE49-F238E27FC236}">
                <a16:creationId xmlns:a16="http://schemas.microsoft.com/office/drawing/2014/main" id="{9097437A-7290-F44D-A30C-95BF67B2FF9B}"/>
              </a:ext>
            </a:extLst>
          </p:cNvPr>
          <p:cNvSpPr/>
          <p:nvPr/>
        </p:nvSpPr>
        <p:spPr>
          <a:xfrm rot="19763628">
            <a:off x="3710496" y="1778103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7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346DA-53A7-4B4D-BBDC-C3CF4A70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32656"/>
            <a:ext cx="8420100" cy="659160"/>
          </a:xfrm>
        </p:spPr>
        <p:txBody>
          <a:bodyPr/>
          <a:lstStyle/>
          <a:p>
            <a:r>
              <a:rPr lang="fr-FR"/>
              <a:t>Chargez vos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4E5C23-507E-FF48-A58A-D386FCA8E7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5450"/>
            <a:ext cx="9906000" cy="3467100"/>
          </a:xfrm>
          <a:prstGeom prst="rect">
            <a:avLst/>
          </a:prstGeom>
        </p:spPr>
      </p:pic>
      <p:sp>
        <p:nvSpPr>
          <p:cNvPr id="5" name="Flèche vers la gauche 4">
            <a:extLst>
              <a:ext uri="{FF2B5EF4-FFF2-40B4-BE49-F238E27FC236}">
                <a16:creationId xmlns:a16="http://schemas.microsoft.com/office/drawing/2014/main" id="{E55A0197-8B3A-0A48-BCB0-E315D6554777}"/>
              </a:ext>
            </a:extLst>
          </p:cNvPr>
          <p:cNvSpPr/>
          <p:nvPr/>
        </p:nvSpPr>
        <p:spPr>
          <a:xfrm rot="12560855">
            <a:off x="7755812" y="2955075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F8266A-AB2C-F540-A255-E2D3F3AB91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646" y="4683210"/>
            <a:ext cx="2315217" cy="190664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30CE0A0-6094-4E4D-850B-E86C7F82F375}"/>
              </a:ext>
            </a:extLst>
          </p:cNvPr>
          <p:cNvSpPr txBox="1"/>
          <p:nvPr/>
        </p:nvSpPr>
        <p:spPr>
          <a:xfrm>
            <a:off x="5335621" y="5862783"/>
            <a:ext cx="217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Fera apparaître: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B4EA103-BA2F-7940-B300-2B3574FAE468}"/>
              </a:ext>
            </a:extLst>
          </p:cNvPr>
          <p:cNvSpPr txBox="1"/>
          <p:nvPr/>
        </p:nvSpPr>
        <p:spPr>
          <a:xfrm>
            <a:off x="4664968" y="968374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(on peut aussi déposer des fichiers .gz)</a:t>
            </a:r>
          </a:p>
        </p:txBody>
      </p:sp>
    </p:spTree>
    <p:extLst>
      <p:ext uri="{BB962C8B-B14F-4D97-AF65-F5344CB8AC3E}">
        <p14:creationId xmlns:p14="http://schemas.microsoft.com/office/powerpoint/2010/main" val="333855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346DA-53A7-4B4D-BBDC-C3CF4A70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32656"/>
            <a:ext cx="8420100" cy="1440160"/>
          </a:xfrm>
        </p:spPr>
        <p:txBody>
          <a:bodyPr/>
          <a:lstStyle/>
          <a:p>
            <a:r>
              <a:rPr lang="fr-FR"/>
              <a:t>(alternativement: à partir de données partagées)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F8266A-AB2C-F540-A255-E2D3F3AB91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646" y="4683210"/>
            <a:ext cx="2315217" cy="190664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30CE0A0-6094-4E4D-850B-E86C7F82F375}"/>
              </a:ext>
            </a:extLst>
          </p:cNvPr>
          <p:cNvSpPr txBox="1"/>
          <p:nvPr/>
        </p:nvSpPr>
        <p:spPr>
          <a:xfrm>
            <a:off x="5278471" y="6148533"/>
            <a:ext cx="217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Calibri" charset="0"/>
                <a:ea typeface="Calibri" charset="0"/>
                <a:cs typeface="Calibri" charset="0"/>
              </a:rPr>
              <a:t>Fera apparaître: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CDC4E1E-CFA5-1A41-9996-AC3F46C27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204864"/>
            <a:ext cx="8420100" cy="3396070"/>
          </a:xfrm>
        </p:spPr>
        <p:txBody>
          <a:bodyPr/>
          <a:lstStyle/>
          <a:p>
            <a:endParaRPr lang="fr-FR" sz="2000"/>
          </a:p>
          <a:p>
            <a:r>
              <a:rPr lang="fr-FR" sz="2400"/>
              <a:t>Menu « Données partagées »</a:t>
            </a:r>
          </a:p>
          <a:p>
            <a:r>
              <a:rPr lang="fr-FR" sz="2400"/>
              <a:t>Histories</a:t>
            </a:r>
          </a:p>
          <a:p>
            <a:r>
              <a:rPr lang="fr-FR" sz="2400"/>
              <a:t>Choisir History « ... IFSBM ...»</a:t>
            </a:r>
          </a:p>
          <a:p>
            <a:r>
              <a:rPr lang="fr-FR" sz="2400"/>
              <a:t>Click on history, then "+"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C47A3A-0FED-B64D-9F36-8CA46C95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52" y="4583158"/>
            <a:ext cx="3060700" cy="774700"/>
          </a:xfrm>
          <a:prstGeom prst="rect">
            <a:avLst/>
          </a:prstGeom>
        </p:spPr>
      </p:pic>
      <p:sp>
        <p:nvSpPr>
          <p:cNvPr id="9" name="Flèche vers la gauche 8">
            <a:extLst>
              <a:ext uri="{FF2B5EF4-FFF2-40B4-BE49-F238E27FC236}">
                <a16:creationId xmlns:a16="http://schemas.microsoft.com/office/drawing/2014/main" id="{91F69DDF-E390-2B4B-8369-41DE4A956C35}"/>
              </a:ext>
            </a:extLst>
          </p:cNvPr>
          <p:cNvSpPr/>
          <p:nvPr/>
        </p:nvSpPr>
        <p:spPr>
          <a:xfrm rot="20146306">
            <a:off x="5485389" y="4407753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13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5538" y="1"/>
            <a:ext cx="7886700" cy="1325563"/>
          </a:xfrm>
        </p:spPr>
        <p:txBody>
          <a:bodyPr/>
          <a:lstStyle/>
          <a:p>
            <a:pPr algn="ctr"/>
            <a:r>
              <a:rPr lang="fr-FR" dirty="0"/>
              <a:t>A simplified Variant Pipeline</a:t>
            </a:r>
          </a:p>
        </p:txBody>
      </p:sp>
      <p:sp>
        <p:nvSpPr>
          <p:cNvPr id="226" name="Rectangle 24"/>
          <p:cNvSpPr>
            <a:spLocks noChangeArrowheads="1"/>
          </p:cNvSpPr>
          <p:nvPr/>
        </p:nvSpPr>
        <p:spPr bwMode="auto">
          <a:xfrm>
            <a:off x="9344025" y="215902"/>
            <a:ext cx="1571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10</a:t>
            </a:r>
            <a:endParaRPr lang="en-US" altLang="en-US" sz="1800"/>
          </a:p>
        </p:txBody>
      </p:sp>
      <p:sp>
        <p:nvSpPr>
          <p:cNvPr id="227" name="Rectangle 25"/>
          <p:cNvSpPr>
            <a:spLocks noChangeArrowheads="1"/>
          </p:cNvSpPr>
          <p:nvPr/>
        </p:nvSpPr>
        <p:spPr bwMode="auto">
          <a:xfrm>
            <a:off x="9499600" y="215902"/>
            <a:ext cx="381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1">
                <a:solidFill>
                  <a:srgbClr val="BFBFBF"/>
                </a:solidFill>
                <a:latin typeface="Helvetica Bold"/>
                <a:cs typeface="Helvetica Bold"/>
              </a:rPr>
              <a:t> </a:t>
            </a:r>
            <a:endParaRPr lang="en-US" altLang="en-US" sz="1800"/>
          </a:p>
        </p:txBody>
      </p:sp>
      <p:sp>
        <p:nvSpPr>
          <p:cNvPr id="419" name="Rectangle 418"/>
          <p:cNvSpPr/>
          <p:nvPr/>
        </p:nvSpPr>
        <p:spPr>
          <a:xfrm>
            <a:off x="3860090" y="1340768"/>
            <a:ext cx="819520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Reads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20" name="Rectangle 419"/>
          <p:cNvSpPr/>
          <p:nvPr/>
        </p:nvSpPr>
        <p:spPr>
          <a:xfrm>
            <a:off x="3751657" y="2699256"/>
            <a:ext cx="1036387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Quality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FastQC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1" name="Rectangle 420"/>
          <p:cNvSpPr/>
          <p:nvPr/>
        </p:nvSpPr>
        <p:spPr>
          <a:xfrm>
            <a:off x="5207758" y="3820117"/>
            <a:ext cx="916533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Target </a:t>
            </a:r>
          </a:p>
          <a:p>
            <a:pPr algn="ctr"/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Regions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Bed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22" name="Rectangle 421"/>
          <p:cNvSpPr/>
          <p:nvPr/>
        </p:nvSpPr>
        <p:spPr>
          <a:xfrm>
            <a:off x="250402" y="3562990"/>
            <a:ext cx="1250272" cy="9233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Reference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genome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Fasta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23" name="Rectangle 422"/>
          <p:cNvSpPr/>
          <p:nvPr/>
        </p:nvSpPr>
        <p:spPr>
          <a:xfrm>
            <a:off x="2036226" y="3665903"/>
            <a:ext cx="1176920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Mapping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Bowtie2</a:t>
            </a:r>
          </a:p>
        </p:txBody>
      </p:sp>
      <p:sp>
        <p:nvSpPr>
          <p:cNvPr id="424" name="Rectangle 423"/>
          <p:cNvSpPr/>
          <p:nvPr/>
        </p:nvSpPr>
        <p:spPr>
          <a:xfrm>
            <a:off x="4887494" y="5259649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Target</a:t>
            </a:r>
          </a:p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Intersection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Intersect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Bam</a:t>
            </a:r>
          </a:p>
        </p:txBody>
      </p:sp>
      <p:cxnSp>
        <p:nvCxnSpPr>
          <p:cNvPr id="425" name="Connecteur droit avec flèche 424"/>
          <p:cNvCxnSpPr>
            <a:cxnSpLocks/>
            <a:stCxn id="422" idx="3"/>
            <a:endCxn id="423" idx="1"/>
          </p:cNvCxnSpPr>
          <p:nvPr/>
        </p:nvCxnSpPr>
        <p:spPr>
          <a:xfrm>
            <a:off x="1500674" y="4024655"/>
            <a:ext cx="535552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cteur droit avec flèche 425"/>
          <p:cNvCxnSpPr>
            <a:cxnSpLocks/>
            <a:stCxn id="419" idx="1"/>
            <a:endCxn id="43" idx="0"/>
          </p:cNvCxnSpPr>
          <p:nvPr/>
        </p:nvCxnSpPr>
        <p:spPr>
          <a:xfrm flipH="1">
            <a:off x="2624687" y="1663934"/>
            <a:ext cx="1235403" cy="454584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Connecteur droit avec flèche 426"/>
          <p:cNvCxnSpPr>
            <a:cxnSpLocks/>
            <a:stCxn id="419" idx="2"/>
            <a:endCxn id="420" idx="0"/>
          </p:cNvCxnSpPr>
          <p:nvPr/>
        </p:nvCxnSpPr>
        <p:spPr>
          <a:xfrm>
            <a:off x="4269850" y="1987099"/>
            <a:ext cx="1" cy="712157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Connecteur droit avec flèche 427"/>
          <p:cNvCxnSpPr>
            <a:cxnSpLocks/>
            <a:stCxn id="421" idx="2"/>
            <a:endCxn id="424" idx="0"/>
          </p:cNvCxnSpPr>
          <p:nvPr/>
        </p:nvCxnSpPr>
        <p:spPr>
          <a:xfrm flipH="1">
            <a:off x="5666024" y="4743447"/>
            <a:ext cx="1" cy="516202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Connecteur droit avec flèche 428"/>
          <p:cNvCxnSpPr>
            <a:cxnSpLocks/>
            <a:stCxn id="423" idx="2"/>
            <a:endCxn id="82" idx="0"/>
          </p:cNvCxnSpPr>
          <p:nvPr/>
        </p:nvCxnSpPr>
        <p:spPr>
          <a:xfrm>
            <a:off x="2624686" y="4383407"/>
            <a:ext cx="7044" cy="76884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ctangle 433"/>
          <p:cNvSpPr/>
          <p:nvPr/>
        </p:nvSpPr>
        <p:spPr>
          <a:xfrm>
            <a:off x="7408641" y="3900482"/>
            <a:ext cx="1557060" cy="9130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calling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Varscan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Somatic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9" name="Rectangle 438"/>
          <p:cNvSpPr/>
          <p:nvPr/>
        </p:nvSpPr>
        <p:spPr>
          <a:xfrm>
            <a:off x="7100862" y="2772457"/>
            <a:ext cx="2172618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Variant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Selection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Manual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40" name="Connecteur droit avec flèche 439"/>
          <p:cNvCxnSpPr>
            <a:cxnSpLocks/>
            <a:stCxn id="434" idx="0"/>
            <a:endCxn id="439" idx="2"/>
          </p:cNvCxnSpPr>
          <p:nvPr/>
        </p:nvCxnSpPr>
        <p:spPr>
          <a:xfrm flipV="1">
            <a:off x="8187171" y="3480343"/>
            <a:ext cx="0" cy="42013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8FC80B9-F034-104D-A017-5A5E1CADA8B0}"/>
              </a:ext>
            </a:extLst>
          </p:cNvPr>
          <p:cNvSpPr/>
          <p:nvPr/>
        </p:nvSpPr>
        <p:spPr>
          <a:xfrm>
            <a:off x="1909171" y="2118518"/>
            <a:ext cx="1431031" cy="717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Trimming</a:t>
            </a:r>
            <a:endParaRPr lang="fr-FR" sz="1800" b="1" dirty="0">
              <a:latin typeface="Calibri" charset="0"/>
              <a:ea typeface="Calibri" charset="0"/>
              <a:cs typeface="Calibri" charset="0"/>
            </a:endParaRP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Trimmomatic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E35C05C-C2A1-024F-83E0-07944D7299B9}"/>
              </a:ext>
            </a:extLst>
          </p:cNvPr>
          <p:cNvCxnSpPr>
            <a:cxnSpLocks/>
            <a:stCxn id="43" idx="2"/>
            <a:endCxn id="423" idx="0"/>
          </p:cNvCxnSpPr>
          <p:nvPr/>
        </p:nvCxnSpPr>
        <p:spPr>
          <a:xfrm flipH="1">
            <a:off x="2624686" y="2836022"/>
            <a:ext cx="1" cy="829881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3D2C310-45C7-E347-996F-BEF58CCBCA63}"/>
              </a:ext>
            </a:extLst>
          </p:cNvPr>
          <p:cNvCxnSpPr>
            <a:cxnSpLocks/>
            <a:stCxn id="43" idx="2"/>
            <a:endCxn id="420" idx="1"/>
          </p:cNvCxnSpPr>
          <p:nvPr/>
        </p:nvCxnSpPr>
        <p:spPr>
          <a:xfrm>
            <a:off x="2624687" y="2836022"/>
            <a:ext cx="1126970" cy="319769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31">
            <a:extLst>
              <a:ext uri="{FF2B5EF4-FFF2-40B4-BE49-F238E27FC236}">
                <a16:creationId xmlns:a16="http://schemas.microsoft.com/office/drawing/2014/main" id="{EF700786-AF26-D949-BB5F-098E0A035B8F}"/>
              </a:ext>
            </a:extLst>
          </p:cNvPr>
          <p:cNvCxnSpPr>
            <a:cxnSpLocks/>
            <a:stCxn id="424" idx="3"/>
            <a:endCxn id="434" idx="2"/>
          </p:cNvCxnSpPr>
          <p:nvPr/>
        </p:nvCxnSpPr>
        <p:spPr>
          <a:xfrm flipV="1">
            <a:off x="6444554" y="4813552"/>
            <a:ext cx="1742617" cy="90263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333812E-58EC-BE41-9BB2-7BC7F645AF0D}"/>
              </a:ext>
            </a:extLst>
          </p:cNvPr>
          <p:cNvSpPr/>
          <p:nvPr/>
        </p:nvSpPr>
        <p:spPr>
          <a:xfrm>
            <a:off x="2031704" y="5152247"/>
            <a:ext cx="1200051" cy="1127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1560"/>
              </a:lnSpc>
            </a:pPr>
            <a:r>
              <a:rPr lang="fr-FR" sz="1800" b="1" dirty="0">
                <a:latin typeface="Calibri" charset="0"/>
                <a:ea typeface="Calibri" charset="0"/>
                <a:cs typeface="Calibri" charset="0"/>
              </a:rPr>
              <a:t>Quality Control</a:t>
            </a:r>
          </a:p>
          <a:p>
            <a:pPr algn="ctr">
              <a:lnSpc>
                <a:spcPts val="1560"/>
              </a:lnSpc>
            </a:pP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-----</a:t>
            </a:r>
          </a:p>
          <a:p>
            <a:pPr algn="ctr">
              <a:lnSpc>
                <a:spcPts val="1560"/>
              </a:lnSpc>
            </a:pP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Samtools flagstat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FE8C9AD3-1128-2840-818D-AEC448D43011}"/>
              </a:ext>
            </a:extLst>
          </p:cNvPr>
          <p:cNvCxnSpPr>
            <a:cxnSpLocks/>
            <a:stCxn id="82" idx="3"/>
            <a:endCxn id="424" idx="1"/>
          </p:cNvCxnSpPr>
          <p:nvPr/>
        </p:nvCxnSpPr>
        <p:spPr>
          <a:xfrm>
            <a:off x="3231755" y="5716184"/>
            <a:ext cx="1655739" cy="0"/>
          </a:xfrm>
          <a:prstGeom prst="straightConnector1">
            <a:avLst/>
          </a:prstGeom>
          <a:ln w="317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F2E4BECD-2DFA-6C4C-8117-64711B48A6A5}"/>
              </a:ext>
            </a:extLst>
          </p:cNvPr>
          <p:cNvSpPr/>
          <p:nvPr/>
        </p:nvSpPr>
        <p:spPr>
          <a:xfrm>
            <a:off x="3577642" y="2510593"/>
            <a:ext cx="1443625" cy="1231615"/>
          </a:xfrm>
          <a:prstGeom prst="ellipse">
            <a:avLst/>
          </a:prstGeom>
          <a:noFill/>
          <a:ln w="38100">
            <a:solidFill>
              <a:srgbClr val="EE1C2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3B43099F-301A-FD4D-A600-BFDFB94EC0D8}"/>
              </a:ext>
            </a:extLst>
          </p:cNvPr>
          <p:cNvSpPr/>
          <p:nvPr/>
        </p:nvSpPr>
        <p:spPr>
          <a:xfrm>
            <a:off x="1759383" y="1916842"/>
            <a:ext cx="1701042" cy="1126088"/>
          </a:xfrm>
          <a:prstGeom prst="ellipse">
            <a:avLst/>
          </a:prstGeom>
          <a:noFill/>
          <a:ln w="38100">
            <a:solidFill>
              <a:srgbClr val="EE1C2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17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7F0CF3-25CB-AC4E-AD64-2E10C1D7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32656"/>
            <a:ext cx="8420100" cy="515144"/>
          </a:xfrm>
        </p:spPr>
        <p:txBody>
          <a:bodyPr/>
          <a:lstStyle/>
          <a:p>
            <a:r>
              <a:rPr lang="fr-FR"/>
              <a:t>fastqc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EC36BB-9F87-4845-AC92-DE4DAC390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1069"/>
            <a:ext cx="9906000" cy="3415862"/>
          </a:xfrm>
          <a:prstGeom prst="rect">
            <a:avLst/>
          </a:prstGeom>
        </p:spPr>
      </p:pic>
      <p:sp>
        <p:nvSpPr>
          <p:cNvPr id="5" name="Flèche vers la gauche 4">
            <a:extLst>
              <a:ext uri="{FF2B5EF4-FFF2-40B4-BE49-F238E27FC236}">
                <a16:creationId xmlns:a16="http://schemas.microsoft.com/office/drawing/2014/main" id="{2D401991-0E23-744B-A471-2B6DF4FC088B}"/>
              </a:ext>
            </a:extLst>
          </p:cNvPr>
          <p:cNvSpPr/>
          <p:nvPr/>
        </p:nvSpPr>
        <p:spPr>
          <a:xfrm rot="18419038">
            <a:off x="2306482" y="2127172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Flèche vers la gauche 5">
            <a:extLst>
              <a:ext uri="{FF2B5EF4-FFF2-40B4-BE49-F238E27FC236}">
                <a16:creationId xmlns:a16="http://schemas.microsoft.com/office/drawing/2014/main" id="{5B3EA299-2B1D-6740-A38F-6D48400E5C39}"/>
              </a:ext>
            </a:extLst>
          </p:cNvPr>
          <p:cNvSpPr/>
          <p:nvPr/>
        </p:nvSpPr>
        <p:spPr>
          <a:xfrm rot="20146306">
            <a:off x="4016591" y="2537029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9B312A-B8EC-A946-9B68-F25D721D97C1}"/>
              </a:ext>
            </a:extLst>
          </p:cNvPr>
          <p:cNvSpPr/>
          <p:nvPr/>
        </p:nvSpPr>
        <p:spPr>
          <a:xfrm>
            <a:off x="2072680" y="949201"/>
            <a:ext cx="5966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Vérifiez les 4 fichiers fastq en mode multi-files </a:t>
            </a:r>
          </a:p>
        </p:txBody>
      </p:sp>
    </p:spTree>
    <p:extLst>
      <p:ext uri="{BB962C8B-B14F-4D97-AF65-F5344CB8AC3E}">
        <p14:creationId xmlns:p14="http://schemas.microsoft.com/office/powerpoint/2010/main" val="69336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E08A34-C245-0F40-9674-4CB6E053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72" y="188640"/>
            <a:ext cx="8420100" cy="587152"/>
          </a:xfrm>
        </p:spPr>
        <p:txBody>
          <a:bodyPr/>
          <a:lstStyle/>
          <a:p>
            <a:r>
              <a:rPr lang="fr-FR"/>
              <a:t>Fastqc results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265683-4666-4A47-A304-9C9D285695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6713"/>
            <a:ext cx="9417496" cy="51345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2A49D1-63D0-CE40-9261-6F0B190A4ADC}"/>
              </a:ext>
            </a:extLst>
          </p:cNvPr>
          <p:cNvSpPr/>
          <p:nvPr/>
        </p:nvSpPr>
        <p:spPr>
          <a:xfrm>
            <a:off x="428853" y="6126424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• Look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at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different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metrics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both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reads</a:t>
            </a:r>
            <a:endParaRPr lang="fr-FR" sz="1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• </a:t>
            </a:r>
            <a:r>
              <a:rPr lang="fr-FR" sz="1800" b="1" dirty="0" err="1">
                <a:latin typeface="Calibri" charset="0"/>
                <a:ea typeface="Calibri" charset="0"/>
                <a:cs typeface="Calibri" charset="0"/>
              </a:rPr>
              <a:t>Problem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: the per base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sequence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quality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of the Read2 are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quite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low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1800" dirty="0" err="1">
                <a:latin typeface="Calibri" charset="0"/>
                <a:ea typeface="Calibri" charset="0"/>
                <a:cs typeface="Calibri" charset="0"/>
              </a:rPr>
              <a:t>towards</a:t>
            </a:r>
            <a:r>
              <a:rPr lang="fr-FR" sz="1800" dirty="0">
                <a:latin typeface="Calibri" charset="0"/>
                <a:ea typeface="Calibri" charset="0"/>
                <a:cs typeface="Calibri" charset="0"/>
              </a:rPr>
              <a:t> the end</a:t>
            </a:r>
          </a:p>
        </p:txBody>
      </p:sp>
      <p:sp>
        <p:nvSpPr>
          <p:cNvPr id="6" name="Flèche vers la gauche 5">
            <a:extLst>
              <a:ext uri="{FF2B5EF4-FFF2-40B4-BE49-F238E27FC236}">
                <a16:creationId xmlns:a16="http://schemas.microsoft.com/office/drawing/2014/main" id="{E440909C-155A-1B41-9D24-B4BFD67D521F}"/>
              </a:ext>
            </a:extLst>
          </p:cNvPr>
          <p:cNvSpPr/>
          <p:nvPr/>
        </p:nvSpPr>
        <p:spPr>
          <a:xfrm rot="18311002">
            <a:off x="8818493" y="3832405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Flèche vers la gauche 6">
            <a:extLst>
              <a:ext uri="{FF2B5EF4-FFF2-40B4-BE49-F238E27FC236}">
                <a16:creationId xmlns:a16="http://schemas.microsoft.com/office/drawing/2014/main" id="{8DB19645-0B02-A44E-A7A5-34D790085ED2}"/>
              </a:ext>
            </a:extLst>
          </p:cNvPr>
          <p:cNvSpPr/>
          <p:nvPr/>
        </p:nvSpPr>
        <p:spPr>
          <a:xfrm rot="18311002">
            <a:off x="8810254" y="3045691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Flèche vers la gauche 7">
            <a:extLst>
              <a:ext uri="{FF2B5EF4-FFF2-40B4-BE49-F238E27FC236}">
                <a16:creationId xmlns:a16="http://schemas.microsoft.com/office/drawing/2014/main" id="{0CCFE926-ECBF-F543-9343-0D2F908CD4CF}"/>
              </a:ext>
            </a:extLst>
          </p:cNvPr>
          <p:cNvSpPr/>
          <p:nvPr/>
        </p:nvSpPr>
        <p:spPr>
          <a:xfrm rot="18311002">
            <a:off x="8802015" y="2258977"/>
            <a:ext cx="489946" cy="383372"/>
          </a:xfrm>
          <a:prstGeom prst="leftArrow">
            <a:avLst/>
          </a:prstGeom>
          <a:solidFill>
            <a:srgbClr val="EE1C26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83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7295589-1184-744C-AD0E-75ED9AAD9BB1}"/>
              </a:ext>
            </a:extLst>
          </p:cNvPr>
          <p:cNvSpPr txBox="1"/>
          <p:nvPr/>
        </p:nvSpPr>
        <p:spPr>
          <a:xfrm>
            <a:off x="3261543" y="2492896"/>
            <a:ext cx="3382913" cy="1477328"/>
          </a:xfrm>
          <a:prstGeom prst="rect">
            <a:avLst/>
          </a:prstGeom>
          <a:noFill/>
          <a:ln>
            <a:solidFill>
              <a:srgbClr val="EE1C26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i="1">
                <a:latin typeface="Calibri" charset="0"/>
                <a:ea typeface="Calibri" charset="0"/>
                <a:cs typeface="Calibri" charset="0"/>
              </a:rPr>
              <a:t>A partir de cette étape on travaille avec une condition (normal ou tumeur), puis on sauvegardera l'ensemble du pipeline pour le rejouer sur l'autre échantillon</a:t>
            </a:r>
          </a:p>
        </p:txBody>
      </p:sp>
    </p:spTree>
    <p:extLst>
      <p:ext uri="{BB962C8B-B14F-4D97-AF65-F5344CB8AC3E}">
        <p14:creationId xmlns:p14="http://schemas.microsoft.com/office/powerpoint/2010/main" val="3118645353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1800" dirty="0">
            <a:latin typeface="Calibri" charset="0"/>
            <a:ea typeface="Calibri" charset="0"/>
            <a:cs typeface="Calibri" charset="0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smtClean="0">
            <a:latin typeface="Calibri" charset="0"/>
            <a:ea typeface="Calibri" charset="0"/>
            <a:cs typeface="Calibri" charset="0"/>
          </a:defRPr>
        </a:defPPr>
      </a:lstStyle>
    </a:tx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30977</TotalTime>
  <Words>992</Words>
  <Application>Microsoft Macintosh PowerPoint</Application>
  <PresentationFormat>Format A4 (210 x 297 mm)</PresentationFormat>
  <Paragraphs>332</Paragraphs>
  <Slides>36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1" baseType="lpstr">
      <vt:lpstr>Arial</vt:lpstr>
      <vt:lpstr>Calibri</vt:lpstr>
      <vt:lpstr>Helvetica Bold</vt:lpstr>
      <vt:lpstr>Times New Roman</vt:lpstr>
      <vt:lpstr>Modèle par défaut</vt:lpstr>
      <vt:lpstr>Réalisation d’un Pipeline d’analyse d’exome</vt:lpstr>
      <vt:lpstr>Les données</vt:lpstr>
      <vt:lpstr>Galaxy servers</vt:lpstr>
      <vt:lpstr>Chargez vos données</vt:lpstr>
      <vt:lpstr>(alternativement: à partir de données partagées)</vt:lpstr>
      <vt:lpstr>A simplified Variant Pipeline</vt:lpstr>
      <vt:lpstr>fastqc</vt:lpstr>
      <vt:lpstr>Fastqc results</vt:lpstr>
      <vt:lpstr>Présentation PowerPoint</vt:lpstr>
      <vt:lpstr>Trimmomatic</vt:lpstr>
      <vt:lpstr>Trimmomatic (fin)</vt:lpstr>
      <vt:lpstr>Présentation PowerPoint</vt:lpstr>
      <vt:lpstr>Bowtie</vt:lpstr>
      <vt:lpstr>Reads alignés: le format BAM/SAM</vt:lpstr>
      <vt:lpstr>BAM format</vt:lpstr>
      <vt:lpstr>Présentation PowerPoint</vt:lpstr>
      <vt:lpstr>Samtools</vt:lpstr>
      <vt:lpstr>Samtools flatgstats</vt:lpstr>
      <vt:lpstr>Présentation PowerPoint</vt:lpstr>
      <vt:lpstr>Target intersection</vt:lpstr>
      <vt:lpstr>Bedtools intersect intervals</vt:lpstr>
      <vt:lpstr>Présentation PowerPoint</vt:lpstr>
      <vt:lpstr>Samtools mpileup sur fichier intersect bed</vt:lpstr>
      <vt:lpstr>Extraire un workflow</vt:lpstr>
      <vt:lpstr>Présentation PowerPoint</vt:lpstr>
      <vt:lpstr>Maintenant lancez le workflow sur les données Tumor (run workflow)</vt:lpstr>
      <vt:lpstr>Présentation PowerPoint</vt:lpstr>
      <vt:lpstr>Somatic variant calling: Varscan</vt:lpstr>
      <vt:lpstr>Check Varscan output</vt:lpstr>
      <vt:lpstr>Présentation PowerPoint</vt:lpstr>
      <vt:lpstr>Filter and visualize somatic variants</vt:lpstr>
      <vt:lpstr>IGV view</vt:lpstr>
      <vt:lpstr>Variant annotation with VEP</vt:lpstr>
      <vt:lpstr>Présentation PowerPoint</vt:lpstr>
      <vt:lpstr>Annexes</vt:lpstr>
      <vt:lpstr>Galaxy: partager ses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Daniel</cp:lastModifiedBy>
  <cp:revision>550</cp:revision>
  <cp:lastPrinted>2021-01-19T12:09:41Z</cp:lastPrinted>
  <dcterms:created xsi:type="dcterms:W3CDTF">1601-01-01T00:00:00Z</dcterms:created>
  <dcterms:modified xsi:type="dcterms:W3CDTF">2022-01-18T20:41:48Z</dcterms:modified>
</cp:coreProperties>
</file>